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58"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6" autoAdjust="0"/>
    <p:restoredTop sz="94694"/>
  </p:normalViewPr>
  <p:slideViewPr>
    <p:cSldViewPr snapToGrid="0">
      <p:cViewPr varScale="1">
        <p:scale>
          <a:sx n="121" d="100"/>
          <a:sy n="121" d="100"/>
        </p:scale>
        <p:origin x="9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mailto:enquiries@ndis.gov.au"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enquiries@ndis.gov.au"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B379D-E708-4465-9F88-E7B8C6A481B8}" type="doc">
      <dgm:prSet loTypeId="urn:microsoft.com/office/officeart/2016/7/layout/BasicProcessNew" loCatId="process" qsTypeId="urn:microsoft.com/office/officeart/2005/8/quickstyle/simple1" qsCatId="simple" csTypeId="urn:microsoft.com/office/officeart/2005/8/colors/colorful2" csCatId="colorful" phldr="1"/>
      <dgm:spPr/>
      <dgm:t>
        <a:bodyPr/>
        <a:lstStyle/>
        <a:p>
          <a:endParaRPr lang="en-US"/>
        </a:p>
      </dgm:t>
    </dgm:pt>
    <dgm:pt modelId="{E7AC6C8C-1945-4FC1-B031-BDE5ACA71A17}">
      <dgm:prSet custT="1"/>
      <dgm:spPr/>
      <dgm:t>
        <a:bodyPr/>
        <a:lstStyle/>
        <a:p>
          <a:r>
            <a:rPr lang="en-US" sz="1200" b="0" dirty="0"/>
            <a:t>C</a:t>
          </a:r>
          <a:r>
            <a:rPr lang="en-US" sz="1200" b="0" i="0" dirty="0"/>
            <a:t>ontacting your Local Area Coordination or Early Childhood Partner</a:t>
          </a:r>
          <a:endParaRPr lang="en-US" sz="1200" b="0" dirty="0"/>
        </a:p>
      </dgm:t>
    </dgm:pt>
    <dgm:pt modelId="{6A812D2F-FF65-4FEA-8D71-4E60351AD861}" type="parTrans" cxnId="{8A2970C5-DB82-4EAB-9A31-CC3C203640C7}">
      <dgm:prSet/>
      <dgm:spPr/>
      <dgm:t>
        <a:bodyPr/>
        <a:lstStyle/>
        <a:p>
          <a:endParaRPr lang="en-US"/>
        </a:p>
      </dgm:t>
    </dgm:pt>
    <dgm:pt modelId="{19113AEE-B27D-496D-9E93-1FFE9E3F47E7}" type="sibTrans" cxnId="{8A2970C5-DB82-4EAB-9A31-CC3C203640C7}">
      <dgm:prSet/>
      <dgm:spPr/>
      <dgm:t>
        <a:bodyPr/>
        <a:lstStyle/>
        <a:p>
          <a:endParaRPr lang="en-US"/>
        </a:p>
      </dgm:t>
    </dgm:pt>
    <dgm:pt modelId="{73AF9440-5012-466B-A02A-D0398F3C33AB}">
      <dgm:prSet custT="1"/>
      <dgm:spPr/>
      <dgm:t>
        <a:bodyPr/>
        <a:lstStyle/>
        <a:p>
          <a:r>
            <a:rPr lang="en-US" sz="1200" b="0" i="0" dirty="0"/>
            <a:t>Calling 1800 800 110</a:t>
          </a:r>
        </a:p>
        <a:p>
          <a:r>
            <a:rPr lang="en-US" sz="1200" b="0" i="0" dirty="0"/>
            <a:t> If they are in an area where there is no Local Area Coordination or Early Childhood Partner</a:t>
          </a:r>
          <a:endParaRPr lang="en-US" sz="1200" dirty="0"/>
        </a:p>
      </dgm:t>
    </dgm:pt>
    <dgm:pt modelId="{4E40BEB4-5357-420C-BC52-B25E03EC257C}" type="parTrans" cxnId="{C0CE26B4-2750-4D0A-8C65-88F8BBFE4EEC}">
      <dgm:prSet/>
      <dgm:spPr/>
      <dgm:t>
        <a:bodyPr/>
        <a:lstStyle/>
        <a:p>
          <a:endParaRPr lang="en-US"/>
        </a:p>
      </dgm:t>
    </dgm:pt>
    <dgm:pt modelId="{3D635436-6A8A-4CBB-B35C-89B196CEE8A3}" type="sibTrans" cxnId="{C0CE26B4-2750-4D0A-8C65-88F8BBFE4EEC}">
      <dgm:prSet/>
      <dgm:spPr/>
      <dgm:t>
        <a:bodyPr/>
        <a:lstStyle/>
        <a:p>
          <a:endParaRPr lang="en-US"/>
        </a:p>
      </dgm:t>
    </dgm:pt>
    <dgm:pt modelId="{5D678CF3-9149-4636-B158-1417B5C65CC5}">
      <dgm:prSet custT="1"/>
      <dgm:spPr/>
      <dgm:t>
        <a:bodyPr/>
        <a:lstStyle/>
        <a:p>
          <a:r>
            <a:rPr lang="en-US" sz="1200" b="0" i="0" dirty="0"/>
            <a:t>Visiting local NDIS Office</a:t>
          </a:r>
          <a:endParaRPr lang="en-US" sz="1200" dirty="0"/>
        </a:p>
      </dgm:t>
    </dgm:pt>
    <dgm:pt modelId="{D1C827A3-A5D8-4AA7-9BC3-D02A4A2EC14C}" type="parTrans" cxnId="{AF922883-93A6-4289-97A3-CBDAD4885E67}">
      <dgm:prSet/>
      <dgm:spPr/>
      <dgm:t>
        <a:bodyPr/>
        <a:lstStyle/>
        <a:p>
          <a:endParaRPr lang="en-US"/>
        </a:p>
      </dgm:t>
    </dgm:pt>
    <dgm:pt modelId="{32E397F1-85C9-4204-9FF9-2834A8471F41}" type="sibTrans" cxnId="{AF922883-93A6-4289-97A3-CBDAD4885E67}">
      <dgm:prSet/>
      <dgm:spPr/>
      <dgm:t>
        <a:bodyPr/>
        <a:lstStyle/>
        <a:p>
          <a:endParaRPr lang="en-US"/>
        </a:p>
      </dgm:t>
    </dgm:pt>
    <dgm:pt modelId="{CBC4D98D-A84E-421F-BAFC-5AE49D44D900}">
      <dgm:prSet custT="1"/>
      <dgm:spPr/>
      <dgm:t>
        <a:bodyPr/>
        <a:lstStyle/>
        <a:p>
          <a:r>
            <a:rPr lang="en-US" sz="1200" b="0" i="0" dirty="0"/>
            <a:t>Downloading the Access Request Form </a:t>
          </a:r>
        </a:p>
        <a:p>
          <a:r>
            <a:rPr lang="en-US" sz="1200" b="0" i="0" dirty="0"/>
            <a:t>Pre-completing the access information and emailing it to </a:t>
          </a:r>
          <a:r>
            <a:rPr lang="en-US" sz="1200" b="0" i="0" dirty="0">
              <a:hlinkClick xmlns:r="http://schemas.openxmlformats.org/officeDocument/2006/relationships" r:id="rId1"/>
            </a:rPr>
            <a:t>enquiries@ndis.gov.au</a:t>
          </a:r>
          <a:r>
            <a:rPr lang="en-US" sz="1200" b="0" i="0" dirty="0"/>
            <a:t> along with any supporting information. </a:t>
          </a:r>
        </a:p>
        <a:p>
          <a:r>
            <a:rPr lang="en-US" sz="1200" b="0" i="0" dirty="0"/>
            <a:t>Pre-completing this form will support the local NDIS partner to work with the applicant and finish the request.</a:t>
          </a:r>
          <a:endParaRPr lang="en-US" sz="1200" dirty="0"/>
        </a:p>
      </dgm:t>
    </dgm:pt>
    <dgm:pt modelId="{79B3931C-C6E1-4D28-9147-3FB15FD6CA05}" type="parTrans" cxnId="{2A4AABA9-3DC7-45B5-8218-5375A44F3455}">
      <dgm:prSet/>
      <dgm:spPr/>
      <dgm:t>
        <a:bodyPr/>
        <a:lstStyle/>
        <a:p>
          <a:endParaRPr lang="en-US"/>
        </a:p>
      </dgm:t>
    </dgm:pt>
    <dgm:pt modelId="{F68CBCC3-D30D-49A9-86DB-B38268D6B35F}" type="sibTrans" cxnId="{2A4AABA9-3DC7-45B5-8218-5375A44F3455}">
      <dgm:prSet/>
      <dgm:spPr/>
      <dgm:t>
        <a:bodyPr/>
        <a:lstStyle/>
        <a:p>
          <a:endParaRPr lang="en-US"/>
        </a:p>
      </dgm:t>
    </dgm:pt>
    <dgm:pt modelId="{DB83850E-32F0-45BA-A0CB-4ADCC657E103}">
      <dgm:prSet custT="1"/>
      <dgm:spPr/>
      <dgm:t>
        <a:bodyPr/>
        <a:lstStyle/>
        <a:p>
          <a:r>
            <a:rPr lang="en-US" sz="1200" b="0" i="0" dirty="0"/>
            <a:t>The application will only be progressed once the patient also submits adequate evidence detailing their impairment and its functional impact (e.g., copies of existing reports, letters and/or assessments from treating professionals, support workers, family members and carers). </a:t>
          </a:r>
          <a:endParaRPr lang="en-US" sz="1200" dirty="0"/>
        </a:p>
      </dgm:t>
    </dgm:pt>
    <dgm:pt modelId="{59B63AF1-B772-487D-8E31-7B3609E442AD}" type="parTrans" cxnId="{D76DDC32-3627-4AE3-9333-6863CEF11369}">
      <dgm:prSet/>
      <dgm:spPr/>
      <dgm:t>
        <a:bodyPr/>
        <a:lstStyle/>
        <a:p>
          <a:endParaRPr lang="en-US"/>
        </a:p>
      </dgm:t>
    </dgm:pt>
    <dgm:pt modelId="{54A07177-CEF6-425F-B8DB-42DCF7AF47F5}" type="sibTrans" cxnId="{D76DDC32-3627-4AE3-9333-6863CEF11369}">
      <dgm:prSet/>
      <dgm:spPr/>
      <dgm:t>
        <a:bodyPr/>
        <a:lstStyle/>
        <a:p>
          <a:endParaRPr lang="en-US"/>
        </a:p>
      </dgm:t>
    </dgm:pt>
    <dgm:pt modelId="{0ED7A0CF-EF74-224B-813F-A2ADC93608D7}" type="pres">
      <dgm:prSet presAssocID="{F1FB379D-E708-4465-9F88-E7B8C6A481B8}" presName="Name0" presStyleCnt="0">
        <dgm:presLayoutVars>
          <dgm:dir/>
          <dgm:resizeHandles val="exact"/>
        </dgm:presLayoutVars>
      </dgm:prSet>
      <dgm:spPr/>
    </dgm:pt>
    <dgm:pt modelId="{C15C35B3-6DB4-0A44-BC5A-4248A33202BA}" type="pres">
      <dgm:prSet presAssocID="{E7AC6C8C-1945-4FC1-B031-BDE5ACA71A17}" presName="node" presStyleLbl="node1" presStyleIdx="0" presStyleCnt="9">
        <dgm:presLayoutVars>
          <dgm:bulletEnabled val="1"/>
        </dgm:presLayoutVars>
      </dgm:prSet>
      <dgm:spPr/>
    </dgm:pt>
    <dgm:pt modelId="{2458C5D0-4ABE-B844-93F3-F903F98AAD32}" type="pres">
      <dgm:prSet presAssocID="{19113AEE-B27D-496D-9E93-1FFE9E3F47E7}" presName="sibTransSpacerBeforeConnector" presStyleCnt="0"/>
      <dgm:spPr/>
    </dgm:pt>
    <dgm:pt modelId="{0BD6A13C-71D5-6E43-90E5-6C9E645FE9D9}" type="pres">
      <dgm:prSet presAssocID="{19113AEE-B27D-496D-9E93-1FFE9E3F47E7}" presName="sibTrans" presStyleLbl="node1" presStyleIdx="1" presStyleCnt="9"/>
      <dgm:spPr/>
    </dgm:pt>
    <dgm:pt modelId="{8BA43A79-D305-7F41-8050-3B8BC461C5EE}" type="pres">
      <dgm:prSet presAssocID="{19113AEE-B27D-496D-9E93-1FFE9E3F47E7}" presName="sibTransSpacerAfterConnector" presStyleCnt="0"/>
      <dgm:spPr/>
    </dgm:pt>
    <dgm:pt modelId="{C44BB280-A5B0-0649-8BA5-408AC56D77A3}" type="pres">
      <dgm:prSet presAssocID="{73AF9440-5012-466B-A02A-D0398F3C33AB}" presName="node" presStyleLbl="node1" presStyleIdx="2" presStyleCnt="9">
        <dgm:presLayoutVars>
          <dgm:bulletEnabled val="1"/>
        </dgm:presLayoutVars>
      </dgm:prSet>
      <dgm:spPr/>
    </dgm:pt>
    <dgm:pt modelId="{5E0F1FD0-85CE-844E-8488-D6F3C688947F}" type="pres">
      <dgm:prSet presAssocID="{3D635436-6A8A-4CBB-B35C-89B196CEE8A3}" presName="sibTransSpacerBeforeConnector" presStyleCnt="0"/>
      <dgm:spPr/>
    </dgm:pt>
    <dgm:pt modelId="{DCAC1226-5BDC-5C4A-A83B-4CC0136024AF}" type="pres">
      <dgm:prSet presAssocID="{3D635436-6A8A-4CBB-B35C-89B196CEE8A3}" presName="sibTrans" presStyleLbl="node1" presStyleIdx="3" presStyleCnt="9"/>
      <dgm:spPr/>
    </dgm:pt>
    <dgm:pt modelId="{BC7AE113-1BD0-3448-B730-1FCF42FB6A56}" type="pres">
      <dgm:prSet presAssocID="{3D635436-6A8A-4CBB-B35C-89B196CEE8A3}" presName="sibTransSpacerAfterConnector" presStyleCnt="0"/>
      <dgm:spPr/>
    </dgm:pt>
    <dgm:pt modelId="{2CA84632-4C7D-8D44-8820-53CC3BE9444F}" type="pres">
      <dgm:prSet presAssocID="{5D678CF3-9149-4636-B158-1417B5C65CC5}" presName="node" presStyleLbl="node1" presStyleIdx="4" presStyleCnt="9">
        <dgm:presLayoutVars>
          <dgm:bulletEnabled val="1"/>
        </dgm:presLayoutVars>
      </dgm:prSet>
      <dgm:spPr/>
    </dgm:pt>
    <dgm:pt modelId="{5D78037F-A5F0-3B49-B278-0F2CA904C876}" type="pres">
      <dgm:prSet presAssocID="{32E397F1-85C9-4204-9FF9-2834A8471F41}" presName="sibTransSpacerBeforeConnector" presStyleCnt="0"/>
      <dgm:spPr/>
    </dgm:pt>
    <dgm:pt modelId="{F212C695-1778-364C-BDC0-47BAFAF2E04E}" type="pres">
      <dgm:prSet presAssocID="{32E397F1-85C9-4204-9FF9-2834A8471F41}" presName="sibTrans" presStyleLbl="node1" presStyleIdx="5" presStyleCnt="9"/>
      <dgm:spPr/>
    </dgm:pt>
    <dgm:pt modelId="{13B4A5A8-A1EA-B049-BD20-19A68C465F75}" type="pres">
      <dgm:prSet presAssocID="{32E397F1-85C9-4204-9FF9-2834A8471F41}" presName="sibTransSpacerAfterConnector" presStyleCnt="0"/>
      <dgm:spPr/>
    </dgm:pt>
    <dgm:pt modelId="{CBDAAB36-2E9B-1F4E-8A85-B485A9221402}" type="pres">
      <dgm:prSet presAssocID="{CBC4D98D-A84E-421F-BAFC-5AE49D44D900}" presName="node" presStyleLbl="node1" presStyleIdx="6" presStyleCnt="9">
        <dgm:presLayoutVars>
          <dgm:bulletEnabled val="1"/>
        </dgm:presLayoutVars>
      </dgm:prSet>
      <dgm:spPr/>
    </dgm:pt>
    <dgm:pt modelId="{7A3AA646-1EEA-7D43-9278-6E554956772D}" type="pres">
      <dgm:prSet presAssocID="{F68CBCC3-D30D-49A9-86DB-B38268D6B35F}" presName="sibTransSpacerBeforeConnector" presStyleCnt="0"/>
      <dgm:spPr/>
    </dgm:pt>
    <dgm:pt modelId="{0C8812B0-A362-0D4B-84F2-4E872DFB6041}" type="pres">
      <dgm:prSet presAssocID="{F68CBCC3-D30D-49A9-86DB-B38268D6B35F}" presName="sibTrans" presStyleLbl="node1" presStyleIdx="7" presStyleCnt="9"/>
      <dgm:spPr/>
    </dgm:pt>
    <dgm:pt modelId="{02CAE7D7-A2FA-634D-B3E3-5DE7B36D52CA}" type="pres">
      <dgm:prSet presAssocID="{F68CBCC3-D30D-49A9-86DB-B38268D6B35F}" presName="sibTransSpacerAfterConnector" presStyleCnt="0"/>
      <dgm:spPr/>
    </dgm:pt>
    <dgm:pt modelId="{6E6734FA-8ED5-4F4D-8016-1D8E8313D5D2}" type="pres">
      <dgm:prSet presAssocID="{DB83850E-32F0-45BA-A0CB-4ADCC657E103}" presName="node" presStyleLbl="node1" presStyleIdx="8" presStyleCnt="9">
        <dgm:presLayoutVars>
          <dgm:bulletEnabled val="1"/>
        </dgm:presLayoutVars>
      </dgm:prSet>
      <dgm:spPr/>
    </dgm:pt>
  </dgm:ptLst>
  <dgm:cxnLst>
    <dgm:cxn modelId="{D76DDC32-3627-4AE3-9333-6863CEF11369}" srcId="{F1FB379D-E708-4465-9F88-E7B8C6A481B8}" destId="{DB83850E-32F0-45BA-A0CB-4ADCC657E103}" srcOrd="4" destOrd="0" parTransId="{59B63AF1-B772-487D-8E31-7B3609E442AD}" sibTransId="{54A07177-CEF6-425F-B8DB-42DCF7AF47F5}"/>
    <dgm:cxn modelId="{A98A7035-A2BB-AF4E-9F77-38546C939C7F}" type="presOf" srcId="{73AF9440-5012-466B-A02A-D0398F3C33AB}" destId="{C44BB280-A5B0-0649-8BA5-408AC56D77A3}" srcOrd="0" destOrd="0" presId="urn:microsoft.com/office/officeart/2016/7/layout/BasicProcessNew"/>
    <dgm:cxn modelId="{E92AE93C-6D03-DC4C-812D-AA75C7ACA08A}" type="presOf" srcId="{3D635436-6A8A-4CBB-B35C-89B196CEE8A3}" destId="{DCAC1226-5BDC-5C4A-A83B-4CC0136024AF}" srcOrd="0" destOrd="0" presId="urn:microsoft.com/office/officeart/2016/7/layout/BasicProcessNew"/>
    <dgm:cxn modelId="{EF71606D-60A1-554E-933E-04EAA1DC9364}" type="presOf" srcId="{32E397F1-85C9-4204-9FF9-2834A8471F41}" destId="{F212C695-1778-364C-BDC0-47BAFAF2E04E}" srcOrd="0" destOrd="0" presId="urn:microsoft.com/office/officeart/2016/7/layout/BasicProcessNew"/>
    <dgm:cxn modelId="{AF922883-93A6-4289-97A3-CBDAD4885E67}" srcId="{F1FB379D-E708-4465-9F88-E7B8C6A481B8}" destId="{5D678CF3-9149-4636-B158-1417B5C65CC5}" srcOrd="2" destOrd="0" parTransId="{D1C827A3-A5D8-4AA7-9BC3-D02A4A2EC14C}" sibTransId="{32E397F1-85C9-4204-9FF9-2834A8471F41}"/>
    <dgm:cxn modelId="{4CAF3885-9299-2E48-98DC-DB3306A7F278}" type="presOf" srcId="{DB83850E-32F0-45BA-A0CB-4ADCC657E103}" destId="{6E6734FA-8ED5-4F4D-8016-1D8E8313D5D2}" srcOrd="0" destOrd="0" presId="urn:microsoft.com/office/officeart/2016/7/layout/BasicProcessNew"/>
    <dgm:cxn modelId="{C6F83FA1-231D-8E4C-9F7B-A361C051833C}" type="presOf" srcId="{CBC4D98D-A84E-421F-BAFC-5AE49D44D900}" destId="{CBDAAB36-2E9B-1F4E-8A85-B485A9221402}" srcOrd="0" destOrd="0" presId="urn:microsoft.com/office/officeart/2016/7/layout/BasicProcessNew"/>
    <dgm:cxn modelId="{2A4AABA9-3DC7-45B5-8218-5375A44F3455}" srcId="{F1FB379D-E708-4465-9F88-E7B8C6A481B8}" destId="{CBC4D98D-A84E-421F-BAFC-5AE49D44D900}" srcOrd="3" destOrd="0" parTransId="{79B3931C-C6E1-4D28-9147-3FB15FD6CA05}" sibTransId="{F68CBCC3-D30D-49A9-86DB-B38268D6B35F}"/>
    <dgm:cxn modelId="{3F8AD2B0-F39B-2448-B32B-FFBE22007D8D}" type="presOf" srcId="{E7AC6C8C-1945-4FC1-B031-BDE5ACA71A17}" destId="{C15C35B3-6DB4-0A44-BC5A-4248A33202BA}" srcOrd="0" destOrd="0" presId="urn:microsoft.com/office/officeart/2016/7/layout/BasicProcessNew"/>
    <dgm:cxn modelId="{C0CE26B4-2750-4D0A-8C65-88F8BBFE4EEC}" srcId="{F1FB379D-E708-4465-9F88-E7B8C6A481B8}" destId="{73AF9440-5012-466B-A02A-D0398F3C33AB}" srcOrd="1" destOrd="0" parTransId="{4E40BEB4-5357-420C-BC52-B25E03EC257C}" sibTransId="{3D635436-6A8A-4CBB-B35C-89B196CEE8A3}"/>
    <dgm:cxn modelId="{8A2970C5-DB82-4EAB-9A31-CC3C203640C7}" srcId="{F1FB379D-E708-4465-9F88-E7B8C6A481B8}" destId="{E7AC6C8C-1945-4FC1-B031-BDE5ACA71A17}" srcOrd="0" destOrd="0" parTransId="{6A812D2F-FF65-4FEA-8D71-4E60351AD861}" sibTransId="{19113AEE-B27D-496D-9E93-1FFE9E3F47E7}"/>
    <dgm:cxn modelId="{2E26BCCF-47A6-F646-83AE-B265AE8D7D0E}" type="presOf" srcId="{F1FB379D-E708-4465-9F88-E7B8C6A481B8}" destId="{0ED7A0CF-EF74-224B-813F-A2ADC93608D7}" srcOrd="0" destOrd="0" presId="urn:microsoft.com/office/officeart/2016/7/layout/BasicProcessNew"/>
    <dgm:cxn modelId="{41039DE7-E721-5A4E-B12D-D80E63C060F4}" type="presOf" srcId="{F68CBCC3-D30D-49A9-86DB-B38268D6B35F}" destId="{0C8812B0-A362-0D4B-84F2-4E872DFB6041}" srcOrd="0" destOrd="0" presId="urn:microsoft.com/office/officeart/2016/7/layout/BasicProcessNew"/>
    <dgm:cxn modelId="{5340DBF0-D549-F74B-B35D-148B27A93B15}" type="presOf" srcId="{19113AEE-B27D-496D-9E93-1FFE9E3F47E7}" destId="{0BD6A13C-71D5-6E43-90E5-6C9E645FE9D9}" srcOrd="0" destOrd="0" presId="urn:microsoft.com/office/officeart/2016/7/layout/BasicProcessNew"/>
    <dgm:cxn modelId="{7985C2F2-04D6-304C-B346-D59D665C4FF3}" type="presOf" srcId="{5D678CF3-9149-4636-B158-1417B5C65CC5}" destId="{2CA84632-4C7D-8D44-8820-53CC3BE9444F}" srcOrd="0" destOrd="0" presId="urn:microsoft.com/office/officeart/2016/7/layout/BasicProcessNew"/>
    <dgm:cxn modelId="{0EEA008F-C850-8845-9027-32F72392A585}" type="presParOf" srcId="{0ED7A0CF-EF74-224B-813F-A2ADC93608D7}" destId="{C15C35B3-6DB4-0A44-BC5A-4248A33202BA}" srcOrd="0" destOrd="0" presId="urn:microsoft.com/office/officeart/2016/7/layout/BasicProcessNew"/>
    <dgm:cxn modelId="{26C251A9-CB36-5142-AA68-E9F70FE9EB2C}" type="presParOf" srcId="{0ED7A0CF-EF74-224B-813F-A2ADC93608D7}" destId="{2458C5D0-4ABE-B844-93F3-F903F98AAD32}" srcOrd="1" destOrd="0" presId="urn:microsoft.com/office/officeart/2016/7/layout/BasicProcessNew"/>
    <dgm:cxn modelId="{7B34B06B-C37A-584D-ABCC-95BE66741E69}" type="presParOf" srcId="{0ED7A0CF-EF74-224B-813F-A2ADC93608D7}" destId="{0BD6A13C-71D5-6E43-90E5-6C9E645FE9D9}" srcOrd="2" destOrd="0" presId="urn:microsoft.com/office/officeart/2016/7/layout/BasicProcessNew"/>
    <dgm:cxn modelId="{1A2580EA-F444-0E42-8AA5-20FCB4EE2609}" type="presParOf" srcId="{0ED7A0CF-EF74-224B-813F-A2ADC93608D7}" destId="{8BA43A79-D305-7F41-8050-3B8BC461C5EE}" srcOrd="3" destOrd="0" presId="urn:microsoft.com/office/officeart/2016/7/layout/BasicProcessNew"/>
    <dgm:cxn modelId="{94E18E14-2E9C-874D-9640-7ABD9CFEF142}" type="presParOf" srcId="{0ED7A0CF-EF74-224B-813F-A2ADC93608D7}" destId="{C44BB280-A5B0-0649-8BA5-408AC56D77A3}" srcOrd="4" destOrd="0" presId="urn:microsoft.com/office/officeart/2016/7/layout/BasicProcessNew"/>
    <dgm:cxn modelId="{D5CE334B-8992-B34C-A0DF-2D98950A7745}" type="presParOf" srcId="{0ED7A0CF-EF74-224B-813F-A2ADC93608D7}" destId="{5E0F1FD0-85CE-844E-8488-D6F3C688947F}" srcOrd="5" destOrd="0" presId="urn:microsoft.com/office/officeart/2016/7/layout/BasicProcessNew"/>
    <dgm:cxn modelId="{E2FA48EF-8090-864F-9512-FD51A7311065}" type="presParOf" srcId="{0ED7A0CF-EF74-224B-813F-A2ADC93608D7}" destId="{DCAC1226-5BDC-5C4A-A83B-4CC0136024AF}" srcOrd="6" destOrd="0" presId="urn:microsoft.com/office/officeart/2016/7/layout/BasicProcessNew"/>
    <dgm:cxn modelId="{4209F3FE-FB17-104C-B44E-1F6F450BFE90}" type="presParOf" srcId="{0ED7A0CF-EF74-224B-813F-A2ADC93608D7}" destId="{BC7AE113-1BD0-3448-B730-1FCF42FB6A56}" srcOrd="7" destOrd="0" presId="urn:microsoft.com/office/officeart/2016/7/layout/BasicProcessNew"/>
    <dgm:cxn modelId="{6CE0EA27-6FF9-A94C-80C0-86E95766B18E}" type="presParOf" srcId="{0ED7A0CF-EF74-224B-813F-A2ADC93608D7}" destId="{2CA84632-4C7D-8D44-8820-53CC3BE9444F}" srcOrd="8" destOrd="0" presId="urn:microsoft.com/office/officeart/2016/7/layout/BasicProcessNew"/>
    <dgm:cxn modelId="{1D546C11-D13D-5844-9C22-F2EE33EC2B70}" type="presParOf" srcId="{0ED7A0CF-EF74-224B-813F-A2ADC93608D7}" destId="{5D78037F-A5F0-3B49-B278-0F2CA904C876}" srcOrd="9" destOrd="0" presId="urn:microsoft.com/office/officeart/2016/7/layout/BasicProcessNew"/>
    <dgm:cxn modelId="{B73DF870-28BE-1049-8115-237F31D657B3}" type="presParOf" srcId="{0ED7A0CF-EF74-224B-813F-A2ADC93608D7}" destId="{F212C695-1778-364C-BDC0-47BAFAF2E04E}" srcOrd="10" destOrd="0" presId="urn:microsoft.com/office/officeart/2016/7/layout/BasicProcessNew"/>
    <dgm:cxn modelId="{9821F547-D1AB-4045-BFD8-5EC029C237BF}" type="presParOf" srcId="{0ED7A0CF-EF74-224B-813F-A2ADC93608D7}" destId="{13B4A5A8-A1EA-B049-BD20-19A68C465F75}" srcOrd="11" destOrd="0" presId="urn:microsoft.com/office/officeart/2016/7/layout/BasicProcessNew"/>
    <dgm:cxn modelId="{84B1C506-A061-DB4D-807E-54F2862EBC04}" type="presParOf" srcId="{0ED7A0CF-EF74-224B-813F-A2ADC93608D7}" destId="{CBDAAB36-2E9B-1F4E-8A85-B485A9221402}" srcOrd="12" destOrd="0" presId="urn:microsoft.com/office/officeart/2016/7/layout/BasicProcessNew"/>
    <dgm:cxn modelId="{92529889-9A12-224D-B44B-ACFBA30023E0}" type="presParOf" srcId="{0ED7A0CF-EF74-224B-813F-A2ADC93608D7}" destId="{7A3AA646-1EEA-7D43-9278-6E554956772D}" srcOrd="13" destOrd="0" presId="urn:microsoft.com/office/officeart/2016/7/layout/BasicProcessNew"/>
    <dgm:cxn modelId="{99976925-6C8F-FD4A-853B-43C15A61CBD3}" type="presParOf" srcId="{0ED7A0CF-EF74-224B-813F-A2ADC93608D7}" destId="{0C8812B0-A362-0D4B-84F2-4E872DFB6041}" srcOrd="14" destOrd="0" presId="urn:microsoft.com/office/officeart/2016/7/layout/BasicProcessNew"/>
    <dgm:cxn modelId="{48FC5CC0-7D53-5C4F-87B3-538EEC18D71C}" type="presParOf" srcId="{0ED7A0CF-EF74-224B-813F-A2ADC93608D7}" destId="{02CAE7D7-A2FA-634D-B3E3-5DE7B36D52CA}" srcOrd="15" destOrd="0" presId="urn:microsoft.com/office/officeart/2016/7/layout/BasicProcessNew"/>
    <dgm:cxn modelId="{23EB7A07-895E-7C45-B065-278AA0EDBCDE}" type="presParOf" srcId="{0ED7A0CF-EF74-224B-813F-A2ADC93608D7}" destId="{6E6734FA-8ED5-4F4D-8016-1D8E8313D5D2}" srcOrd="16"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3FE51A-7EF7-4139-BF10-C556BF8E6693}"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7CA5791F-D5F8-402A-BA05-10BD841561EE}">
      <dgm:prSet/>
      <dgm:spPr/>
      <dgm:t>
        <a:bodyPr/>
        <a:lstStyle/>
        <a:p>
          <a:r>
            <a:rPr lang="en-US" b="1" i="0"/>
            <a:t>Gather Documentation:</a:t>
          </a:r>
          <a:endParaRPr lang="en-US"/>
        </a:p>
      </dgm:t>
    </dgm:pt>
    <dgm:pt modelId="{CD8AEFBC-0B1A-409A-862D-75E9D669096F}" type="parTrans" cxnId="{19DE7009-E2B2-4472-A421-CAC2A627000C}">
      <dgm:prSet/>
      <dgm:spPr/>
      <dgm:t>
        <a:bodyPr/>
        <a:lstStyle/>
        <a:p>
          <a:endParaRPr lang="en-US"/>
        </a:p>
      </dgm:t>
    </dgm:pt>
    <dgm:pt modelId="{BF467F0C-E1EF-476F-BBD2-1F06EF89465F}" type="sibTrans" cxnId="{19DE7009-E2B2-4472-A421-CAC2A627000C}">
      <dgm:prSet phldrT="1" phldr="0"/>
      <dgm:spPr/>
      <dgm:t>
        <a:bodyPr/>
        <a:lstStyle/>
        <a:p>
          <a:r>
            <a:rPr lang="en-US"/>
            <a:t>1</a:t>
          </a:r>
        </a:p>
      </dgm:t>
    </dgm:pt>
    <dgm:pt modelId="{2ABCE0EC-30E9-4456-AB64-FD7559DEC92C}">
      <dgm:prSet/>
      <dgm:spPr/>
      <dgm:t>
        <a:bodyPr/>
        <a:lstStyle/>
        <a:p>
          <a:r>
            <a:rPr lang="en-US" b="0" i="0"/>
            <a:t>Medical reports, assessments, and other relevant documents.</a:t>
          </a:r>
          <a:endParaRPr lang="en-US"/>
        </a:p>
      </dgm:t>
    </dgm:pt>
    <dgm:pt modelId="{499FBF44-4B36-4183-874E-F05F08754E9C}" type="parTrans" cxnId="{0B8D2EB5-EAE8-4647-9AFE-2D56ABB2F26A}">
      <dgm:prSet/>
      <dgm:spPr/>
      <dgm:t>
        <a:bodyPr/>
        <a:lstStyle/>
        <a:p>
          <a:endParaRPr lang="en-US"/>
        </a:p>
      </dgm:t>
    </dgm:pt>
    <dgm:pt modelId="{B83EF0F1-9C3C-4254-A8FF-0C8B575A4F19}" type="sibTrans" cxnId="{0B8D2EB5-EAE8-4647-9AFE-2D56ABB2F26A}">
      <dgm:prSet/>
      <dgm:spPr/>
      <dgm:t>
        <a:bodyPr/>
        <a:lstStyle/>
        <a:p>
          <a:endParaRPr lang="en-US"/>
        </a:p>
      </dgm:t>
    </dgm:pt>
    <dgm:pt modelId="{E99076E7-D4CF-4A6E-B735-DFF384110268}">
      <dgm:prSet/>
      <dgm:spPr/>
      <dgm:t>
        <a:bodyPr/>
        <a:lstStyle/>
        <a:p>
          <a:r>
            <a:rPr lang="en-US" b="1" i="0"/>
            <a:t>Be Clear and Detailed:</a:t>
          </a:r>
          <a:endParaRPr lang="en-US"/>
        </a:p>
      </dgm:t>
    </dgm:pt>
    <dgm:pt modelId="{E98AF3D8-73AD-4592-9D86-1FAE5C197F84}" type="parTrans" cxnId="{94D3612C-53AC-411D-9A67-E841417DCD6E}">
      <dgm:prSet/>
      <dgm:spPr/>
      <dgm:t>
        <a:bodyPr/>
        <a:lstStyle/>
        <a:p>
          <a:endParaRPr lang="en-US"/>
        </a:p>
      </dgm:t>
    </dgm:pt>
    <dgm:pt modelId="{74053FEF-5606-4BCC-801A-F9FF9C470F9F}" type="sibTrans" cxnId="{94D3612C-53AC-411D-9A67-E841417DCD6E}">
      <dgm:prSet phldrT="2" phldr="0"/>
      <dgm:spPr/>
      <dgm:t>
        <a:bodyPr/>
        <a:lstStyle/>
        <a:p>
          <a:r>
            <a:rPr lang="en-US"/>
            <a:t>2</a:t>
          </a:r>
        </a:p>
      </dgm:t>
    </dgm:pt>
    <dgm:pt modelId="{7B94EB95-CDE8-4266-B7E8-DE38BE8AE316}">
      <dgm:prSet/>
      <dgm:spPr/>
      <dgm:t>
        <a:bodyPr/>
        <a:lstStyle/>
        <a:p>
          <a:r>
            <a:rPr lang="en-US" b="0" i="0"/>
            <a:t>Clearly describe how your disability impacts your daily life.</a:t>
          </a:r>
          <a:endParaRPr lang="en-US"/>
        </a:p>
      </dgm:t>
    </dgm:pt>
    <dgm:pt modelId="{92F53CAC-1DB5-4478-91FD-DB92E0574770}" type="parTrans" cxnId="{3253A152-A03C-440B-8476-062FD7DA3C52}">
      <dgm:prSet/>
      <dgm:spPr/>
      <dgm:t>
        <a:bodyPr/>
        <a:lstStyle/>
        <a:p>
          <a:endParaRPr lang="en-US"/>
        </a:p>
      </dgm:t>
    </dgm:pt>
    <dgm:pt modelId="{49E5B8A7-161D-4357-89E1-0940DBB0476E}" type="sibTrans" cxnId="{3253A152-A03C-440B-8476-062FD7DA3C52}">
      <dgm:prSet/>
      <dgm:spPr/>
      <dgm:t>
        <a:bodyPr/>
        <a:lstStyle/>
        <a:p>
          <a:endParaRPr lang="en-US"/>
        </a:p>
      </dgm:t>
    </dgm:pt>
    <dgm:pt modelId="{AF0A2AD0-3049-49DD-87A4-1D71D7FBBFD6}">
      <dgm:prSet/>
      <dgm:spPr/>
      <dgm:t>
        <a:bodyPr/>
        <a:lstStyle/>
        <a:p>
          <a:r>
            <a:rPr lang="en-US" b="1" i="0"/>
            <a:t>Seek Support:</a:t>
          </a:r>
          <a:endParaRPr lang="en-US"/>
        </a:p>
      </dgm:t>
    </dgm:pt>
    <dgm:pt modelId="{A4D738DF-1B1E-44B5-B942-52A27131A5C5}" type="parTrans" cxnId="{C8FF6224-E621-47DB-889C-9F04E5EAF60C}">
      <dgm:prSet/>
      <dgm:spPr/>
      <dgm:t>
        <a:bodyPr/>
        <a:lstStyle/>
        <a:p>
          <a:endParaRPr lang="en-US"/>
        </a:p>
      </dgm:t>
    </dgm:pt>
    <dgm:pt modelId="{5F3A5DFA-D817-4C14-8CDF-C89A8369577E}" type="sibTrans" cxnId="{C8FF6224-E621-47DB-889C-9F04E5EAF60C}">
      <dgm:prSet phldrT="3" phldr="0"/>
      <dgm:spPr/>
      <dgm:t>
        <a:bodyPr/>
        <a:lstStyle/>
        <a:p>
          <a:r>
            <a:rPr lang="en-US"/>
            <a:t>3</a:t>
          </a:r>
        </a:p>
      </dgm:t>
    </dgm:pt>
    <dgm:pt modelId="{BA5BEF20-AA4D-4C89-81E9-843C0513045C}">
      <dgm:prSet/>
      <dgm:spPr/>
      <dgm:t>
        <a:bodyPr/>
        <a:lstStyle/>
        <a:p>
          <a:r>
            <a:rPr lang="en-US" b="0" i="0"/>
            <a:t>Consider getting help from a local NDIS partner or advocacy group before submitting.</a:t>
          </a:r>
          <a:endParaRPr lang="en-US"/>
        </a:p>
      </dgm:t>
    </dgm:pt>
    <dgm:pt modelId="{412D1BA5-008F-4BCE-89F6-98BCE93525F9}" type="parTrans" cxnId="{7852FEFF-9980-4D18-8B9F-C684A62BD2ED}">
      <dgm:prSet/>
      <dgm:spPr/>
      <dgm:t>
        <a:bodyPr/>
        <a:lstStyle/>
        <a:p>
          <a:endParaRPr lang="en-US"/>
        </a:p>
      </dgm:t>
    </dgm:pt>
    <dgm:pt modelId="{E02D998C-2A27-4001-B7AE-3DEC71DAD1B6}" type="sibTrans" cxnId="{7852FEFF-9980-4D18-8B9F-C684A62BD2ED}">
      <dgm:prSet/>
      <dgm:spPr/>
      <dgm:t>
        <a:bodyPr/>
        <a:lstStyle/>
        <a:p>
          <a:endParaRPr lang="en-US"/>
        </a:p>
      </dgm:t>
    </dgm:pt>
    <dgm:pt modelId="{297C8001-C84B-4A42-86EC-3C8D968AEBFC}" type="pres">
      <dgm:prSet presAssocID="{D83FE51A-7EF7-4139-BF10-C556BF8E6693}" presName="Name0" presStyleCnt="0">
        <dgm:presLayoutVars>
          <dgm:animLvl val="lvl"/>
          <dgm:resizeHandles val="exact"/>
        </dgm:presLayoutVars>
      </dgm:prSet>
      <dgm:spPr/>
    </dgm:pt>
    <dgm:pt modelId="{E3F383F8-A950-874E-868D-7E248B0B0954}" type="pres">
      <dgm:prSet presAssocID="{7CA5791F-D5F8-402A-BA05-10BD841561EE}" presName="compositeNode" presStyleCnt="0">
        <dgm:presLayoutVars>
          <dgm:bulletEnabled val="1"/>
        </dgm:presLayoutVars>
      </dgm:prSet>
      <dgm:spPr/>
    </dgm:pt>
    <dgm:pt modelId="{68DDD6F8-BED1-3943-89F0-EF0F4A4EAB82}" type="pres">
      <dgm:prSet presAssocID="{7CA5791F-D5F8-402A-BA05-10BD841561EE}" presName="bgRect" presStyleLbl="bgAccFollowNode1" presStyleIdx="0" presStyleCnt="3"/>
      <dgm:spPr/>
    </dgm:pt>
    <dgm:pt modelId="{00DB45EB-8392-284E-A28D-33FEF989D028}" type="pres">
      <dgm:prSet presAssocID="{BF467F0C-E1EF-476F-BBD2-1F06EF89465F}" presName="sibTransNodeCircle" presStyleLbl="alignNode1" presStyleIdx="0" presStyleCnt="6">
        <dgm:presLayoutVars>
          <dgm:chMax val="0"/>
          <dgm:bulletEnabled/>
        </dgm:presLayoutVars>
      </dgm:prSet>
      <dgm:spPr/>
    </dgm:pt>
    <dgm:pt modelId="{69D61F18-BDD4-1149-8D08-EF01E6881D60}" type="pres">
      <dgm:prSet presAssocID="{7CA5791F-D5F8-402A-BA05-10BD841561EE}" presName="bottomLine" presStyleLbl="alignNode1" presStyleIdx="1" presStyleCnt="6">
        <dgm:presLayoutVars/>
      </dgm:prSet>
      <dgm:spPr/>
    </dgm:pt>
    <dgm:pt modelId="{90228340-444F-5848-8C49-248639506BC7}" type="pres">
      <dgm:prSet presAssocID="{7CA5791F-D5F8-402A-BA05-10BD841561EE}" presName="nodeText" presStyleLbl="bgAccFollowNode1" presStyleIdx="0" presStyleCnt="3">
        <dgm:presLayoutVars>
          <dgm:bulletEnabled val="1"/>
        </dgm:presLayoutVars>
      </dgm:prSet>
      <dgm:spPr/>
    </dgm:pt>
    <dgm:pt modelId="{86B1624E-49AF-444F-9E9E-D74FBC1CCB5A}" type="pres">
      <dgm:prSet presAssocID="{BF467F0C-E1EF-476F-BBD2-1F06EF89465F}" presName="sibTrans" presStyleCnt="0"/>
      <dgm:spPr/>
    </dgm:pt>
    <dgm:pt modelId="{CBCC2496-189C-804B-AB28-B796D3EA192D}" type="pres">
      <dgm:prSet presAssocID="{E99076E7-D4CF-4A6E-B735-DFF384110268}" presName="compositeNode" presStyleCnt="0">
        <dgm:presLayoutVars>
          <dgm:bulletEnabled val="1"/>
        </dgm:presLayoutVars>
      </dgm:prSet>
      <dgm:spPr/>
    </dgm:pt>
    <dgm:pt modelId="{AFAC23F6-3A8C-2C44-BB1D-BC849AC362C7}" type="pres">
      <dgm:prSet presAssocID="{E99076E7-D4CF-4A6E-B735-DFF384110268}" presName="bgRect" presStyleLbl="bgAccFollowNode1" presStyleIdx="1" presStyleCnt="3"/>
      <dgm:spPr/>
    </dgm:pt>
    <dgm:pt modelId="{FD1CA0A0-026B-3D47-8D94-4F7E09442F30}" type="pres">
      <dgm:prSet presAssocID="{74053FEF-5606-4BCC-801A-F9FF9C470F9F}" presName="sibTransNodeCircle" presStyleLbl="alignNode1" presStyleIdx="2" presStyleCnt="6">
        <dgm:presLayoutVars>
          <dgm:chMax val="0"/>
          <dgm:bulletEnabled/>
        </dgm:presLayoutVars>
      </dgm:prSet>
      <dgm:spPr/>
    </dgm:pt>
    <dgm:pt modelId="{7F267CB6-D8DD-C240-8F60-39931F1E082E}" type="pres">
      <dgm:prSet presAssocID="{E99076E7-D4CF-4A6E-B735-DFF384110268}" presName="bottomLine" presStyleLbl="alignNode1" presStyleIdx="3" presStyleCnt="6">
        <dgm:presLayoutVars/>
      </dgm:prSet>
      <dgm:spPr/>
    </dgm:pt>
    <dgm:pt modelId="{D50EC20D-02A4-074C-A23B-776CCF34C68D}" type="pres">
      <dgm:prSet presAssocID="{E99076E7-D4CF-4A6E-B735-DFF384110268}" presName="nodeText" presStyleLbl="bgAccFollowNode1" presStyleIdx="1" presStyleCnt="3">
        <dgm:presLayoutVars>
          <dgm:bulletEnabled val="1"/>
        </dgm:presLayoutVars>
      </dgm:prSet>
      <dgm:spPr/>
    </dgm:pt>
    <dgm:pt modelId="{3B03ABC8-2DBB-CF4F-B14D-2125CFB27052}" type="pres">
      <dgm:prSet presAssocID="{74053FEF-5606-4BCC-801A-F9FF9C470F9F}" presName="sibTrans" presStyleCnt="0"/>
      <dgm:spPr/>
    </dgm:pt>
    <dgm:pt modelId="{A10FF2F6-A2A5-9646-A20C-D76D4E79160F}" type="pres">
      <dgm:prSet presAssocID="{AF0A2AD0-3049-49DD-87A4-1D71D7FBBFD6}" presName="compositeNode" presStyleCnt="0">
        <dgm:presLayoutVars>
          <dgm:bulletEnabled val="1"/>
        </dgm:presLayoutVars>
      </dgm:prSet>
      <dgm:spPr/>
    </dgm:pt>
    <dgm:pt modelId="{975FD816-5DF4-664F-8FF7-BBF822BFB0D4}" type="pres">
      <dgm:prSet presAssocID="{AF0A2AD0-3049-49DD-87A4-1D71D7FBBFD6}" presName="bgRect" presStyleLbl="bgAccFollowNode1" presStyleIdx="2" presStyleCnt="3"/>
      <dgm:spPr/>
    </dgm:pt>
    <dgm:pt modelId="{2366E0DC-1462-0F4D-903C-648D7B06136E}" type="pres">
      <dgm:prSet presAssocID="{5F3A5DFA-D817-4C14-8CDF-C89A8369577E}" presName="sibTransNodeCircle" presStyleLbl="alignNode1" presStyleIdx="4" presStyleCnt="6">
        <dgm:presLayoutVars>
          <dgm:chMax val="0"/>
          <dgm:bulletEnabled/>
        </dgm:presLayoutVars>
      </dgm:prSet>
      <dgm:spPr/>
    </dgm:pt>
    <dgm:pt modelId="{3A964978-F2E6-A748-AD89-4D9D70C18650}" type="pres">
      <dgm:prSet presAssocID="{AF0A2AD0-3049-49DD-87A4-1D71D7FBBFD6}" presName="bottomLine" presStyleLbl="alignNode1" presStyleIdx="5" presStyleCnt="6">
        <dgm:presLayoutVars/>
      </dgm:prSet>
      <dgm:spPr/>
    </dgm:pt>
    <dgm:pt modelId="{C16DA140-620E-994A-88CB-550834BDE3FF}" type="pres">
      <dgm:prSet presAssocID="{AF0A2AD0-3049-49DD-87A4-1D71D7FBBFD6}" presName="nodeText" presStyleLbl="bgAccFollowNode1" presStyleIdx="2" presStyleCnt="3">
        <dgm:presLayoutVars>
          <dgm:bulletEnabled val="1"/>
        </dgm:presLayoutVars>
      </dgm:prSet>
      <dgm:spPr/>
    </dgm:pt>
  </dgm:ptLst>
  <dgm:cxnLst>
    <dgm:cxn modelId="{19DE7009-E2B2-4472-A421-CAC2A627000C}" srcId="{D83FE51A-7EF7-4139-BF10-C556BF8E6693}" destId="{7CA5791F-D5F8-402A-BA05-10BD841561EE}" srcOrd="0" destOrd="0" parTransId="{CD8AEFBC-0B1A-409A-862D-75E9D669096F}" sibTransId="{BF467F0C-E1EF-476F-BBD2-1F06EF89465F}"/>
    <dgm:cxn modelId="{1A092B18-8D06-F64B-B6C0-2DFA8535122B}" type="presOf" srcId="{D83FE51A-7EF7-4139-BF10-C556BF8E6693}" destId="{297C8001-C84B-4A42-86EC-3C8D968AEBFC}" srcOrd="0" destOrd="0" presId="urn:microsoft.com/office/officeart/2016/7/layout/BasicLinearProcessNumbered"/>
    <dgm:cxn modelId="{5059781F-ABC8-B848-B39D-CFEE5A507003}" type="presOf" srcId="{BF467F0C-E1EF-476F-BBD2-1F06EF89465F}" destId="{00DB45EB-8392-284E-A28D-33FEF989D028}" srcOrd="0" destOrd="0" presId="urn:microsoft.com/office/officeart/2016/7/layout/BasicLinearProcessNumbered"/>
    <dgm:cxn modelId="{C8FF6224-E621-47DB-889C-9F04E5EAF60C}" srcId="{D83FE51A-7EF7-4139-BF10-C556BF8E6693}" destId="{AF0A2AD0-3049-49DD-87A4-1D71D7FBBFD6}" srcOrd="2" destOrd="0" parTransId="{A4D738DF-1B1E-44B5-B942-52A27131A5C5}" sibTransId="{5F3A5DFA-D817-4C14-8CDF-C89A8369577E}"/>
    <dgm:cxn modelId="{94D3612C-53AC-411D-9A67-E841417DCD6E}" srcId="{D83FE51A-7EF7-4139-BF10-C556BF8E6693}" destId="{E99076E7-D4CF-4A6E-B735-DFF384110268}" srcOrd="1" destOrd="0" parTransId="{E98AF3D8-73AD-4592-9D86-1FAE5C197F84}" sibTransId="{74053FEF-5606-4BCC-801A-F9FF9C470F9F}"/>
    <dgm:cxn modelId="{33323536-FD5E-D143-8DF5-C0E5855B4DD0}" type="presOf" srcId="{7CA5791F-D5F8-402A-BA05-10BD841561EE}" destId="{68DDD6F8-BED1-3943-89F0-EF0F4A4EAB82}" srcOrd="0" destOrd="0" presId="urn:microsoft.com/office/officeart/2016/7/layout/BasicLinearProcessNumbered"/>
    <dgm:cxn modelId="{6A43523F-7A96-084F-A406-C32DF8303B65}" type="presOf" srcId="{2ABCE0EC-30E9-4456-AB64-FD7559DEC92C}" destId="{90228340-444F-5848-8C49-248639506BC7}" srcOrd="0" destOrd="1" presId="urn:microsoft.com/office/officeart/2016/7/layout/BasicLinearProcessNumbered"/>
    <dgm:cxn modelId="{3253A152-A03C-440B-8476-062FD7DA3C52}" srcId="{E99076E7-D4CF-4A6E-B735-DFF384110268}" destId="{7B94EB95-CDE8-4266-B7E8-DE38BE8AE316}" srcOrd="0" destOrd="0" parTransId="{92F53CAC-1DB5-4478-91FD-DB92E0574770}" sibTransId="{49E5B8A7-161D-4357-89E1-0940DBB0476E}"/>
    <dgm:cxn modelId="{4209B956-BF7D-344B-9A27-C1292AED71AB}" type="presOf" srcId="{AF0A2AD0-3049-49DD-87A4-1D71D7FBBFD6}" destId="{975FD816-5DF4-664F-8FF7-BBF822BFB0D4}" srcOrd="0" destOrd="0" presId="urn:microsoft.com/office/officeart/2016/7/layout/BasicLinearProcessNumbered"/>
    <dgm:cxn modelId="{A4AA1F7F-9AB0-214E-888B-FD7A55E79BAF}" type="presOf" srcId="{BA5BEF20-AA4D-4C89-81E9-843C0513045C}" destId="{C16DA140-620E-994A-88CB-550834BDE3FF}" srcOrd="0" destOrd="1" presId="urn:microsoft.com/office/officeart/2016/7/layout/BasicLinearProcessNumbered"/>
    <dgm:cxn modelId="{75185D85-DD9C-5543-9291-A2F6FBD1E4CC}" type="presOf" srcId="{E99076E7-D4CF-4A6E-B735-DFF384110268}" destId="{D50EC20D-02A4-074C-A23B-776CCF34C68D}" srcOrd="1" destOrd="0" presId="urn:microsoft.com/office/officeart/2016/7/layout/BasicLinearProcessNumbered"/>
    <dgm:cxn modelId="{A76FF9A7-12C7-A24A-9012-12C676C02C52}" type="presOf" srcId="{AF0A2AD0-3049-49DD-87A4-1D71D7FBBFD6}" destId="{C16DA140-620E-994A-88CB-550834BDE3FF}" srcOrd="1" destOrd="0" presId="urn:microsoft.com/office/officeart/2016/7/layout/BasicLinearProcessNumbered"/>
    <dgm:cxn modelId="{0B8D2EB5-EAE8-4647-9AFE-2D56ABB2F26A}" srcId="{7CA5791F-D5F8-402A-BA05-10BD841561EE}" destId="{2ABCE0EC-30E9-4456-AB64-FD7559DEC92C}" srcOrd="0" destOrd="0" parTransId="{499FBF44-4B36-4183-874E-F05F08754E9C}" sibTransId="{B83EF0F1-9C3C-4254-A8FF-0C8B575A4F19}"/>
    <dgm:cxn modelId="{CDC5A5B9-988F-504C-9392-9AEC2DFFB824}" type="presOf" srcId="{7B94EB95-CDE8-4266-B7E8-DE38BE8AE316}" destId="{D50EC20D-02A4-074C-A23B-776CCF34C68D}" srcOrd="0" destOrd="1" presId="urn:microsoft.com/office/officeart/2016/7/layout/BasicLinearProcessNumbered"/>
    <dgm:cxn modelId="{96BE18DB-2F11-C249-B057-DCFF5A50BA05}" type="presOf" srcId="{5F3A5DFA-D817-4C14-8CDF-C89A8369577E}" destId="{2366E0DC-1462-0F4D-903C-648D7B06136E}" srcOrd="0" destOrd="0" presId="urn:microsoft.com/office/officeart/2016/7/layout/BasicLinearProcessNumbered"/>
    <dgm:cxn modelId="{554380DC-A04C-FE4E-96D0-7BDEEC4457AA}" type="presOf" srcId="{74053FEF-5606-4BCC-801A-F9FF9C470F9F}" destId="{FD1CA0A0-026B-3D47-8D94-4F7E09442F30}" srcOrd="0" destOrd="0" presId="urn:microsoft.com/office/officeart/2016/7/layout/BasicLinearProcessNumbered"/>
    <dgm:cxn modelId="{0A1EC6E0-36C5-4F41-B426-5E6434C0DB67}" type="presOf" srcId="{E99076E7-D4CF-4A6E-B735-DFF384110268}" destId="{AFAC23F6-3A8C-2C44-BB1D-BC849AC362C7}" srcOrd="0" destOrd="0" presId="urn:microsoft.com/office/officeart/2016/7/layout/BasicLinearProcessNumbered"/>
    <dgm:cxn modelId="{3CE84AE1-8A8D-4244-9024-0F60D1BA544E}" type="presOf" srcId="{7CA5791F-D5F8-402A-BA05-10BD841561EE}" destId="{90228340-444F-5848-8C49-248639506BC7}" srcOrd="1" destOrd="0" presId="urn:microsoft.com/office/officeart/2016/7/layout/BasicLinearProcessNumbered"/>
    <dgm:cxn modelId="{7852FEFF-9980-4D18-8B9F-C684A62BD2ED}" srcId="{AF0A2AD0-3049-49DD-87A4-1D71D7FBBFD6}" destId="{BA5BEF20-AA4D-4C89-81E9-843C0513045C}" srcOrd="0" destOrd="0" parTransId="{412D1BA5-008F-4BCE-89F6-98BCE93525F9}" sibTransId="{E02D998C-2A27-4001-B7AE-3DEC71DAD1B6}"/>
    <dgm:cxn modelId="{EC16A869-8326-DC41-BE18-01D58B484511}" type="presParOf" srcId="{297C8001-C84B-4A42-86EC-3C8D968AEBFC}" destId="{E3F383F8-A950-874E-868D-7E248B0B0954}" srcOrd="0" destOrd="0" presId="urn:microsoft.com/office/officeart/2016/7/layout/BasicLinearProcessNumbered"/>
    <dgm:cxn modelId="{940AFA6F-8158-0F4C-9F64-C51E964521B8}" type="presParOf" srcId="{E3F383F8-A950-874E-868D-7E248B0B0954}" destId="{68DDD6F8-BED1-3943-89F0-EF0F4A4EAB82}" srcOrd="0" destOrd="0" presId="urn:microsoft.com/office/officeart/2016/7/layout/BasicLinearProcessNumbered"/>
    <dgm:cxn modelId="{A7257233-5FB4-D64A-8919-6A161DB6B2F2}" type="presParOf" srcId="{E3F383F8-A950-874E-868D-7E248B0B0954}" destId="{00DB45EB-8392-284E-A28D-33FEF989D028}" srcOrd="1" destOrd="0" presId="urn:microsoft.com/office/officeart/2016/7/layout/BasicLinearProcessNumbered"/>
    <dgm:cxn modelId="{D5CF6DFE-A5C8-EF4C-8AB0-B06BA3399758}" type="presParOf" srcId="{E3F383F8-A950-874E-868D-7E248B0B0954}" destId="{69D61F18-BDD4-1149-8D08-EF01E6881D60}" srcOrd="2" destOrd="0" presId="urn:microsoft.com/office/officeart/2016/7/layout/BasicLinearProcessNumbered"/>
    <dgm:cxn modelId="{E092E9B2-1008-084E-A026-779E6E6A82A4}" type="presParOf" srcId="{E3F383F8-A950-874E-868D-7E248B0B0954}" destId="{90228340-444F-5848-8C49-248639506BC7}" srcOrd="3" destOrd="0" presId="urn:microsoft.com/office/officeart/2016/7/layout/BasicLinearProcessNumbered"/>
    <dgm:cxn modelId="{ADC6DBD5-08E1-074A-812D-196CCB004066}" type="presParOf" srcId="{297C8001-C84B-4A42-86EC-3C8D968AEBFC}" destId="{86B1624E-49AF-444F-9E9E-D74FBC1CCB5A}" srcOrd="1" destOrd="0" presId="urn:microsoft.com/office/officeart/2016/7/layout/BasicLinearProcessNumbered"/>
    <dgm:cxn modelId="{E938E5A9-BAC5-974C-89E7-22EE232B4EF0}" type="presParOf" srcId="{297C8001-C84B-4A42-86EC-3C8D968AEBFC}" destId="{CBCC2496-189C-804B-AB28-B796D3EA192D}" srcOrd="2" destOrd="0" presId="urn:microsoft.com/office/officeart/2016/7/layout/BasicLinearProcessNumbered"/>
    <dgm:cxn modelId="{0ECB3C44-18CF-7E4B-995F-27699ACF64D2}" type="presParOf" srcId="{CBCC2496-189C-804B-AB28-B796D3EA192D}" destId="{AFAC23F6-3A8C-2C44-BB1D-BC849AC362C7}" srcOrd="0" destOrd="0" presId="urn:microsoft.com/office/officeart/2016/7/layout/BasicLinearProcessNumbered"/>
    <dgm:cxn modelId="{DD907094-07A5-BF4B-B69B-E2A63E82E9E5}" type="presParOf" srcId="{CBCC2496-189C-804B-AB28-B796D3EA192D}" destId="{FD1CA0A0-026B-3D47-8D94-4F7E09442F30}" srcOrd="1" destOrd="0" presId="urn:microsoft.com/office/officeart/2016/7/layout/BasicLinearProcessNumbered"/>
    <dgm:cxn modelId="{24CA37B8-6283-184C-9BB5-55CF33FFEA61}" type="presParOf" srcId="{CBCC2496-189C-804B-AB28-B796D3EA192D}" destId="{7F267CB6-D8DD-C240-8F60-39931F1E082E}" srcOrd="2" destOrd="0" presId="urn:microsoft.com/office/officeart/2016/7/layout/BasicLinearProcessNumbered"/>
    <dgm:cxn modelId="{5F322782-1066-644C-9D64-7B2CB36C4218}" type="presParOf" srcId="{CBCC2496-189C-804B-AB28-B796D3EA192D}" destId="{D50EC20D-02A4-074C-A23B-776CCF34C68D}" srcOrd="3" destOrd="0" presId="urn:microsoft.com/office/officeart/2016/7/layout/BasicLinearProcessNumbered"/>
    <dgm:cxn modelId="{4C7F01FA-7FF8-3C4E-9A61-959A3B669E26}" type="presParOf" srcId="{297C8001-C84B-4A42-86EC-3C8D968AEBFC}" destId="{3B03ABC8-2DBB-CF4F-B14D-2125CFB27052}" srcOrd="3" destOrd="0" presId="urn:microsoft.com/office/officeart/2016/7/layout/BasicLinearProcessNumbered"/>
    <dgm:cxn modelId="{B1159FFF-EE55-4342-B409-CDB8AFD55399}" type="presParOf" srcId="{297C8001-C84B-4A42-86EC-3C8D968AEBFC}" destId="{A10FF2F6-A2A5-9646-A20C-D76D4E79160F}" srcOrd="4" destOrd="0" presId="urn:microsoft.com/office/officeart/2016/7/layout/BasicLinearProcessNumbered"/>
    <dgm:cxn modelId="{16BCC311-DDE6-C64F-9AA9-B465FBD36498}" type="presParOf" srcId="{A10FF2F6-A2A5-9646-A20C-D76D4E79160F}" destId="{975FD816-5DF4-664F-8FF7-BBF822BFB0D4}" srcOrd="0" destOrd="0" presId="urn:microsoft.com/office/officeart/2016/7/layout/BasicLinearProcessNumbered"/>
    <dgm:cxn modelId="{AB986853-72FC-0A44-9E3A-165D7463FED8}" type="presParOf" srcId="{A10FF2F6-A2A5-9646-A20C-D76D4E79160F}" destId="{2366E0DC-1462-0F4D-903C-648D7B06136E}" srcOrd="1" destOrd="0" presId="urn:microsoft.com/office/officeart/2016/7/layout/BasicLinearProcessNumbered"/>
    <dgm:cxn modelId="{65C09295-DAF1-5C4E-9447-9064447D2BC9}" type="presParOf" srcId="{A10FF2F6-A2A5-9646-A20C-D76D4E79160F}" destId="{3A964978-F2E6-A748-AD89-4D9D70C18650}" srcOrd="2" destOrd="0" presId="urn:microsoft.com/office/officeart/2016/7/layout/BasicLinearProcessNumbered"/>
    <dgm:cxn modelId="{8AA879B1-7DC9-FB45-BD2D-0527B90FC1E7}" type="presParOf" srcId="{A10FF2F6-A2A5-9646-A20C-D76D4E79160F}" destId="{C16DA140-620E-994A-88CB-550834BDE3F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C8613D-75C1-4586-9EEB-1E6D45466747}"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58441334-C840-4DD3-8F9D-828C3F0F4BB1}">
      <dgm:prSet/>
      <dgm:spPr/>
      <dgm:t>
        <a:bodyPr/>
        <a:lstStyle/>
        <a:p>
          <a:r>
            <a:rPr lang="en-US" b="1"/>
            <a:t>Understanding Your NDIS Plan</a:t>
          </a:r>
          <a:endParaRPr lang="en-US"/>
        </a:p>
      </dgm:t>
    </dgm:pt>
    <dgm:pt modelId="{0D05E60D-5B11-4A98-A7D2-C2E15F8D713D}" type="parTrans" cxnId="{FB747B35-96B6-4CF2-A7AE-3E3F1758E9DD}">
      <dgm:prSet/>
      <dgm:spPr/>
      <dgm:t>
        <a:bodyPr/>
        <a:lstStyle/>
        <a:p>
          <a:endParaRPr lang="en-US"/>
        </a:p>
      </dgm:t>
    </dgm:pt>
    <dgm:pt modelId="{0350EA83-AC25-46E7-892D-E20D2F9A3D59}" type="sibTrans" cxnId="{FB747B35-96B6-4CF2-A7AE-3E3F1758E9DD}">
      <dgm:prSet/>
      <dgm:spPr/>
      <dgm:t>
        <a:bodyPr/>
        <a:lstStyle/>
        <a:p>
          <a:endParaRPr lang="en-US"/>
        </a:p>
      </dgm:t>
    </dgm:pt>
    <dgm:pt modelId="{1BF37772-DED7-43BB-A6C1-6C0405DCD06A}">
      <dgm:prSet/>
      <dgm:spPr/>
      <dgm:t>
        <a:bodyPr/>
        <a:lstStyle/>
        <a:p>
          <a:r>
            <a:rPr lang="en-US" b="1"/>
            <a:t>Keep Track of Your Budget</a:t>
          </a:r>
          <a:endParaRPr lang="en-US"/>
        </a:p>
      </dgm:t>
    </dgm:pt>
    <dgm:pt modelId="{074C3AF8-0A5B-4771-AAB6-97F161A6067B}" type="parTrans" cxnId="{791C0F33-576E-400F-9D6A-4923E639D76C}">
      <dgm:prSet/>
      <dgm:spPr/>
      <dgm:t>
        <a:bodyPr/>
        <a:lstStyle/>
        <a:p>
          <a:endParaRPr lang="en-US"/>
        </a:p>
      </dgm:t>
    </dgm:pt>
    <dgm:pt modelId="{4315DD61-855E-4BDB-A481-360891FD1298}" type="sibTrans" cxnId="{791C0F33-576E-400F-9D6A-4923E639D76C}">
      <dgm:prSet/>
      <dgm:spPr/>
      <dgm:t>
        <a:bodyPr/>
        <a:lstStyle/>
        <a:p>
          <a:endParaRPr lang="en-US"/>
        </a:p>
      </dgm:t>
    </dgm:pt>
    <dgm:pt modelId="{968760F1-784A-49F0-844A-9F1CDCDFBA61}">
      <dgm:prSet/>
      <dgm:spPr/>
      <dgm:t>
        <a:bodyPr/>
        <a:lstStyle/>
        <a:p>
          <a:r>
            <a:rPr lang="en-US" b="1"/>
            <a:t>Set budgets/spending for providers</a:t>
          </a:r>
          <a:r>
            <a:rPr lang="en-US"/>
            <a:t>.</a:t>
          </a:r>
        </a:p>
      </dgm:t>
    </dgm:pt>
    <dgm:pt modelId="{B08C60EC-12D4-4CBC-A5D1-00752634E55A}" type="parTrans" cxnId="{9885160A-FB0B-4A0E-B9F2-83F338838E38}">
      <dgm:prSet/>
      <dgm:spPr/>
      <dgm:t>
        <a:bodyPr/>
        <a:lstStyle/>
        <a:p>
          <a:endParaRPr lang="en-US"/>
        </a:p>
      </dgm:t>
    </dgm:pt>
    <dgm:pt modelId="{0AC28BF5-693A-4705-94B9-F12016F4DD91}" type="sibTrans" cxnId="{9885160A-FB0B-4A0E-B9F2-83F338838E38}">
      <dgm:prSet/>
      <dgm:spPr/>
      <dgm:t>
        <a:bodyPr/>
        <a:lstStyle/>
        <a:p>
          <a:endParaRPr lang="en-US"/>
        </a:p>
      </dgm:t>
    </dgm:pt>
    <dgm:pt modelId="{1C44E5B6-42C3-40E8-A6CA-5353C3F9DF7A}">
      <dgm:prSet/>
      <dgm:spPr/>
      <dgm:t>
        <a:bodyPr/>
        <a:lstStyle/>
        <a:p>
          <a:r>
            <a:rPr lang="en-US" b="1"/>
            <a:t>Check for Hidden Costs: </a:t>
          </a:r>
          <a:endParaRPr lang="en-US"/>
        </a:p>
      </dgm:t>
    </dgm:pt>
    <dgm:pt modelId="{083655BD-B4D8-425D-8783-29DC648E5168}" type="parTrans" cxnId="{8E5814AA-4DAC-4114-B6F8-683B13F8111B}">
      <dgm:prSet/>
      <dgm:spPr/>
      <dgm:t>
        <a:bodyPr/>
        <a:lstStyle/>
        <a:p>
          <a:endParaRPr lang="en-US"/>
        </a:p>
      </dgm:t>
    </dgm:pt>
    <dgm:pt modelId="{DDCDE9E6-98EA-49C2-92EA-03FBBE670A20}" type="sibTrans" cxnId="{8E5814AA-4DAC-4114-B6F8-683B13F8111B}">
      <dgm:prSet/>
      <dgm:spPr/>
      <dgm:t>
        <a:bodyPr/>
        <a:lstStyle/>
        <a:p>
          <a:endParaRPr lang="en-US"/>
        </a:p>
      </dgm:t>
    </dgm:pt>
    <dgm:pt modelId="{B1F00BEB-8519-4DD7-9881-7C159BF74E7C}">
      <dgm:prSet/>
      <dgm:spPr/>
      <dgm:t>
        <a:bodyPr/>
        <a:lstStyle/>
        <a:p>
          <a:r>
            <a:rPr lang="en-US" b="1"/>
            <a:t>Review Provider documents</a:t>
          </a:r>
          <a:endParaRPr lang="en-US"/>
        </a:p>
      </dgm:t>
    </dgm:pt>
    <dgm:pt modelId="{4BBCEBF8-032B-4B1B-A05C-2C566DA85D8A}" type="parTrans" cxnId="{CAE64E2D-F1C1-4947-A4F2-37044BF54D9C}">
      <dgm:prSet/>
      <dgm:spPr/>
      <dgm:t>
        <a:bodyPr/>
        <a:lstStyle/>
        <a:p>
          <a:endParaRPr lang="en-US"/>
        </a:p>
      </dgm:t>
    </dgm:pt>
    <dgm:pt modelId="{2FCA6187-369B-479B-A7B5-C7C5510CD203}" type="sibTrans" cxnId="{CAE64E2D-F1C1-4947-A4F2-37044BF54D9C}">
      <dgm:prSet/>
      <dgm:spPr/>
      <dgm:t>
        <a:bodyPr/>
        <a:lstStyle/>
        <a:p>
          <a:endParaRPr lang="en-US"/>
        </a:p>
      </dgm:t>
    </dgm:pt>
    <dgm:pt modelId="{AD72436D-56D3-4250-A579-1B777C9D304F}">
      <dgm:prSet/>
      <dgm:spPr/>
      <dgm:t>
        <a:bodyPr/>
        <a:lstStyle/>
        <a:p>
          <a:r>
            <a:rPr lang="en-US" b="1"/>
            <a:t>Protecting Your Personal Information</a:t>
          </a:r>
          <a:endParaRPr lang="en-US"/>
        </a:p>
      </dgm:t>
    </dgm:pt>
    <dgm:pt modelId="{1B159DE0-B8B8-4DA1-B6EA-A0973AE52C77}" type="parTrans" cxnId="{B9FB0A29-CF0A-4340-AE87-7E5B558BC337}">
      <dgm:prSet/>
      <dgm:spPr/>
      <dgm:t>
        <a:bodyPr/>
        <a:lstStyle/>
        <a:p>
          <a:endParaRPr lang="en-US"/>
        </a:p>
      </dgm:t>
    </dgm:pt>
    <dgm:pt modelId="{172A97BC-1CF7-43B0-A3D2-C9A9B7DE079F}" type="sibTrans" cxnId="{B9FB0A29-CF0A-4340-AE87-7E5B558BC337}">
      <dgm:prSet/>
      <dgm:spPr/>
      <dgm:t>
        <a:bodyPr/>
        <a:lstStyle/>
        <a:p>
          <a:endParaRPr lang="en-US"/>
        </a:p>
      </dgm:t>
    </dgm:pt>
    <dgm:pt modelId="{8275B44F-A537-4A63-9E08-BAFCAAAF2903}">
      <dgm:prSet/>
      <dgm:spPr/>
      <dgm:t>
        <a:bodyPr/>
        <a:lstStyle/>
        <a:p>
          <a:r>
            <a:rPr lang="en-US" b="1"/>
            <a:t>Recognizing Issues Early</a:t>
          </a:r>
          <a:endParaRPr lang="en-US"/>
        </a:p>
      </dgm:t>
    </dgm:pt>
    <dgm:pt modelId="{09FCF257-F1B1-42A7-A7C7-C6F5982BB40B}" type="parTrans" cxnId="{F051AAA3-9BE1-4B3B-B25B-0A2F515242BE}">
      <dgm:prSet/>
      <dgm:spPr/>
      <dgm:t>
        <a:bodyPr/>
        <a:lstStyle/>
        <a:p>
          <a:endParaRPr lang="en-US"/>
        </a:p>
      </dgm:t>
    </dgm:pt>
    <dgm:pt modelId="{6C6A0C20-F2A7-4479-98FC-8552E3CD9E07}" type="sibTrans" cxnId="{F051AAA3-9BE1-4B3B-B25B-0A2F515242BE}">
      <dgm:prSet/>
      <dgm:spPr/>
      <dgm:t>
        <a:bodyPr/>
        <a:lstStyle/>
        <a:p>
          <a:endParaRPr lang="en-US"/>
        </a:p>
      </dgm:t>
    </dgm:pt>
    <dgm:pt modelId="{A3704C92-970F-47E7-9C12-369B2CBE569D}">
      <dgm:prSet/>
      <dgm:spPr/>
      <dgm:t>
        <a:bodyPr/>
        <a:lstStyle/>
        <a:p>
          <a:r>
            <a:rPr lang="en-US" b="1"/>
            <a:t>How to Report Problems</a:t>
          </a:r>
          <a:endParaRPr lang="en-US"/>
        </a:p>
      </dgm:t>
    </dgm:pt>
    <dgm:pt modelId="{C19634D7-DD68-4505-9498-9D6EBAB912AC}" type="parTrans" cxnId="{165D53C0-2AF0-4995-BE60-E8C624B03FDA}">
      <dgm:prSet/>
      <dgm:spPr/>
      <dgm:t>
        <a:bodyPr/>
        <a:lstStyle/>
        <a:p>
          <a:endParaRPr lang="en-US"/>
        </a:p>
      </dgm:t>
    </dgm:pt>
    <dgm:pt modelId="{38972F71-007F-490F-AC37-50B909E4CACE}" type="sibTrans" cxnId="{165D53C0-2AF0-4995-BE60-E8C624B03FDA}">
      <dgm:prSet/>
      <dgm:spPr/>
      <dgm:t>
        <a:bodyPr/>
        <a:lstStyle/>
        <a:p>
          <a:endParaRPr lang="en-US"/>
        </a:p>
      </dgm:t>
    </dgm:pt>
    <dgm:pt modelId="{96F29275-6EFF-5B4C-843C-248EE071FF80}" type="pres">
      <dgm:prSet presAssocID="{C2C8613D-75C1-4586-9EEB-1E6D45466747}" presName="diagram" presStyleCnt="0">
        <dgm:presLayoutVars>
          <dgm:dir/>
          <dgm:resizeHandles val="exact"/>
        </dgm:presLayoutVars>
      </dgm:prSet>
      <dgm:spPr/>
    </dgm:pt>
    <dgm:pt modelId="{0D2A7D2E-5754-8042-8766-F4660B499444}" type="pres">
      <dgm:prSet presAssocID="{58441334-C840-4DD3-8F9D-828C3F0F4BB1}" presName="node" presStyleLbl="node1" presStyleIdx="0" presStyleCnt="8">
        <dgm:presLayoutVars>
          <dgm:bulletEnabled val="1"/>
        </dgm:presLayoutVars>
      </dgm:prSet>
      <dgm:spPr/>
    </dgm:pt>
    <dgm:pt modelId="{D90C8D79-8CA1-EA42-8A40-F8F510D249E6}" type="pres">
      <dgm:prSet presAssocID="{0350EA83-AC25-46E7-892D-E20D2F9A3D59}" presName="sibTrans" presStyleCnt="0"/>
      <dgm:spPr/>
    </dgm:pt>
    <dgm:pt modelId="{AB57AF3A-9B49-E943-BA40-DDA9B42774A4}" type="pres">
      <dgm:prSet presAssocID="{1BF37772-DED7-43BB-A6C1-6C0405DCD06A}" presName="node" presStyleLbl="node1" presStyleIdx="1" presStyleCnt="8">
        <dgm:presLayoutVars>
          <dgm:bulletEnabled val="1"/>
        </dgm:presLayoutVars>
      </dgm:prSet>
      <dgm:spPr/>
    </dgm:pt>
    <dgm:pt modelId="{CBA7C948-4571-5846-9BB8-808E7501F909}" type="pres">
      <dgm:prSet presAssocID="{4315DD61-855E-4BDB-A481-360891FD1298}" presName="sibTrans" presStyleCnt="0"/>
      <dgm:spPr/>
    </dgm:pt>
    <dgm:pt modelId="{831BC287-A5CF-E34D-907C-822D7A9D5B61}" type="pres">
      <dgm:prSet presAssocID="{968760F1-784A-49F0-844A-9F1CDCDFBA61}" presName="node" presStyleLbl="node1" presStyleIdx="2" presStyleCnt="8">
        <dgm:presLayoutVars>
          <dgm:bulletEnabled val="1"/>
        </dgm:presLayoutVars>
      </dgm:prSet>
      <dgm:spPr/>
    </dgm:pt>
    <dgm:pt modelId="{071F249E-BEBF-F448-A8D1-F13C382D75A4}" type="pres">
      <dgm:prSet presAssocID="{0AC28BF5-693A-4705-94B9-F12016F4DD91}" presName="sibTrans" presStyleCnt="0"/>
      <dgm:spPr/>
    </dgm:pt>
    <dgm:pt modelId="{D91D9DBB-1562-0A49-856A-3A5B15C9210E}" type="pres">
      <dgm:prSet presAssocID="{1C44E5B6-42C3-40E8-A6CA-5353C3F9DF7A}" presName="node" presStyleLbl="node1" presStyleIdx="3" presStyleCnt="8">
        <dgm:presLayoutVars>
          <dgm:bulletEnabled val="1"/>
        </dgm:presLayoutVars>
      </dgm:prSet>
      <dgm:spPr/>
    </dgm:pt>
    <dgm:pt modelId="{4DB7F4E2-1644-2F43-8A25-8927A6E7191C}" type="pres">
      <dgm:prSet presAssocID="{DDCDE9E6-98EA-49C2-92EA-03FBBE670A20}" presName="sibTrans" presStyleCnt="0"/>
      <dgm:spPr/>
    </dgm:pt>
    <dgm:pt modelId="{10D7B336-2121-E54D-AD11-AB2CE4FF2E91}" type="pres">
      <dgm:prSet presAssocID="{B1F00BEB-8519-4DD7-9881-7C159BF74E7C}" presName="node" presStyleLbl="node1" presStyleIdx="4" presStyleCnt="8">
        <dgm:presLayoutVars>
          <dgm:bulletEnabled val="1"/>
        </dgm:presLayoutVars>
      </dgm:prSet>
      <dgm:spPr/>
    </dgm:pt>
    <dgm:pt modelId="{E45E18EA-03B2-1A4F-86ED-A089400A8586}" type="pres">
      <dgm:prSet presAssocID="{2FCA6187-369B-479B-A7B5-C7C5510CD203}" presName="sibTrans" presStyleCnt="0"/>
      <dgm:spPr/>
    </dgm:pt>
    <dgm:pt modelId="{CE025FA8-4ED5-9743-96A3-C43E08CE3D0C}" type="pres">
      <dgm:prSet presAssocID="{AD72436D-56D3-4250-A579-1B777C9D304F}" presName="node" presStyleLbl="node1" presStyleIdx="5" presStyleCnt="8">
        <dgm:presLayoutVars>
          <dgm:bulletEnabled val="1"/>
        </dgm:presLayoutVars>
      </dgm:prSet>
      <dgm:spPr/>
    </dgm:pt>
    <dgm:pt modelId="{AF0113C3-C87E-D843-B6E8-B730285FCDF0}" type="pres">
      <dgm:prSet presAssocID="{172A97BC-1CF7-43B0-A3D2-C9A9B7DE079F}" presName="sibTrans" presStyleCnt="0"/>
      <dgm:spPr/>
    </dgm:pt>
    <dgm:pt modelId="{74F45314-22E6-F147-BB93-B30C3D537A06}" type="pres">
      <dgm:prSet presAssocID="{8275B44F-A537-4A63-9E08-BAFCAAAF2903}" presName="node" presStyleLbl="node1" presStyleIdx="6" presStyleCnt="8">
        <dgm:presLayoutVars>
          <dgm:bulletEnabled val="1"/>
        </dgm:presLayoutVars>
      </dgm:prSet>
      <dgm:spPr/>
    </dgm:pt>
    <dgm:pt modelId="{A4EA1B20-8F61-9948-8F99-1E61A206D427}" type="pres">
      <dgm:prSet presAssocID="{6C6A0C20-F2A7-4479-98FC-8552E3CD9E07}" presName="sibTrans" presStyleCnt="0"/>
      <dgm:spPr/>
    </dgm:pt>
    <dgm:pt modelId="{F551A0EF-71EE-6343-8299-5FE7FD081A38}" type="pres">
      <dgm:prSet presAssocID="{A3704C92-970F-47E7-9C12-369B2CBE569D}" presName="node" presStyleLbl="node1" presStyleIdx="7" presStyleCnt="8">
        <dgm:presLayoutVars>
          <dgm:bulletEnabled val="1"/>
        </dgm:presLayoutVars>
      </dgm:prSet>
      <dgm:spPr/>
    </dgm:pt>
  </dgm:ptLst>
  <dgm:cxnLst>
    <dgm:cxn modelId="{9885160A-FB0B-4A0E-B9F2-83F338838E38}" srcId="{C2C8613D-75C1-4586-9EEB-1E6D45466747}" destId="{968760F1-784A-49F0-844A-9F1CDCDFBA61}" srcOrd="2" destOrd="0" parTransId="{B08C60EC-12D4-4CBC-A5D1-00752634E55A}" sibTransId="{0AC28BF5-693A-4705-94B9-F12016F4DD91}"/>
    <dgm:cxn modelId="{C01B810F-9D93-6147-9F93-B3B55E848A1E}" type="presOf" srcId="{58441334-C840-4DD3-8F9D-828C3F0F4BB1}" destId="{0D2A7D2E-5754-8042-8766-F4660B499444}" srcOrd="0" destOrd="0" presId="urn:microsoft.com/office/officeart/2005/8/layout/default"/>
    <dgm:cxn modelId="{69D01D16-1E77-5945-99F5-EB2255FE1E8A}" type="presOf" srcId="{AD72436D-56D3-4250-A579-1B777C9D304F}" destId="{CE025FA8-4ED5-9743-96A3-C43E08CE3D0C}" srcOrd="0" destOrd="0" presId="urn:microsoft.com/office/officeart/2005/8/layout/default"/>
    <dgm:cxn modelId="{EF0D6818-3C71-714A-A2E8-BC5AAEFFE9E2}" type="presOf" srcId="{B1F00BEB-8519-4DD7-9881-7C159BF74E7C}" destId="{10D7B336-2121-E54D-AD11-AB2CE4FF2E91}" srcOrd="0" destOrd="0" presId="urn:microsoft.com/office/officeart/2005/8/layout/default"/>
    <dgm:cxn modelId="{B9FB0A29-CF0A-4340-AE87-7E5B558BC337}" srcId="{C2C8613D-75C1-4586-9EEB-1E6D45466747}" destId="{AD72436D-56D3-4250-A579-1B777C9D304F}" srcOrd="5" destOrd="0" parTransId="{1B159DE0-B8B8-4DA1-B6EA-A0973AE52C77}" sibTransId="{172A97BC-1CF7-43B0-A3D2-C9A9B7DE079F}"/>
    <dgm:cxn modelId="{CAE64E2D-F1C1-4947-A4F2-37044BF54D9C}" srcId="{C2C8613D-75C1-4586-9EEB-1E6D45466747}" destId="{B1F00BEB-8519-4DD7-9881-7C159BF74E7C}" srcOrd="4" destOrd="0" parTransId="{4BBCEBF8-032B-4B1B-A05C-2C566DA85D8A}" sibTransId="{2FCA6187-369B-479B-A7B5-C7C5510CD203}"/>
    <dgm:cxn modelId="{791C0F33-576E-400F-9D6A-4923E639D76C}" srcId="{C2C8613D-75C1-4586-9EEB-1E6D45466747}" destId="{1BF37772-DED7-43BB-A6C1-6C0405DCD06A}" srcOrd="1" destOrd="0" parTransId="{074C3AF8-0A5B-4771-AAB6-97F161A6067B}" sibTransId="{4315DD61-855E-4BDB-A481-360891FD1298}"/>
    <dgm:cxn modelId="{FB747B35-96B6-4CF2-A7AE-3E3F1758E9DD}" srcId="{C2C8613D-75C1-4586-9EEB-1E6D45466747}" destId="{58441334-C840-4DD3-8F9D-828C3F0F4BB1}" srcOrd="0" destOrd="0" parTransId="{0D05E60D-5B11-4A98-A7D2-C2E15F8D713D}" sibTransId="{0350EA83-AC25-46E7-892D-E20D2F9A3D59}"/>
    <dgm:cxn modelId="{E951C135-834C-284A-B376-A4779CB3BC5A}" type="presOf" srcId="{C2C8613D-75C1-4586-9EEB-1E6D45466747}" destId="{96F29275-6EFF-5B4C-843C-248EE071FF80}" srcOrd="0" destOrd="0" presId="urn:microsoft.com/office/officeart/2005/8/layout/default"/>
    <dgm:cxn modelId="{25F92D9A-B6F4-B34C-BF33-D627CB271C99}" type="presOf" srcId="{968760F1-784A-49F0-844A-9F1CDCDFBA61}" destId="{831BC287-A5CF-E34D-907C-822D7A9D5B61}" srcOrd="0" destOrd="0" presId="urn:microsoft.com/office/officeart/2005/8/layout/default"/>
    <dgm:cxn modelId="{F051AAA3-9BE1-4B3B-B25B-0A2F515242BE}" srcId="{C2C8613D-75C1-4586-9EEB-1E6D45466747}" destId="{8275B44F-A537-4A63-9E08-BAFCAAAF2903}" srcOrd="6" destOrd="0" parTransId="{09FCF257-F1B1-42A7-A7C7-C6F5982BB40B}" sibTransId="{6C6A0C20-F2A7-4479-98FC-8552E3CD9E07}"/>
    <dgm:cxn modelId="{8E5814AA-4DAC-4114-B6F8-683B13F8111B}" srcId="{C2C8613D-75C1-4586-9EEB-1E6D45466747}" destId="{1C44E5B6-42C3-40E8-A6CA-5353C3F9DF7A}" srcOrd="3" destOrd="0" parTransId="{083655BD-B4D8-425D-8783-29DC648E5168}" sibTransId="{DDCDE9E6-98EA-49C2-92EA-03FBBE670A20}"/>
    <dgm:cxn modelId="{977DDFB4-D60A-A94B-BF74-50660B0B5785}" type="presOf" srcId="{8275B44F-A537-4A63-9E08-BAFCAAAF2903}" destId="{74F45314-22E6-F147-BB93-B30C3D537A06}" srcOrd="0" destOrd="0" presId="urn:microsoft.com/office/officeart/2005/8/layout/default"/>
    <dgm:cxn modelId="{165D53C0-2AF0-4995-BE60-E8C624B03FDA}" srcId="{C2C8613D-75C1-4586-9EEB-1E6D45466747}" destId="{A3704C92-970F-47E7-9C12-369B2CBE569D}" srcOrd="7" destOrd="0" parTransId="{C19634D7-DD68-4505-9498-9D6EBAB912AC}" sibTransId="{38972F71-007F-490F-AC37-50B909E4CACE}"/>
    <dgm:cxn modelId="{4D3498C4-152B-EB40-AA9D-07A8406CFD5C}" type="presOf" srcId="{1C44E5B6-42C3-40E8-A6CA-5353C3F9DF7A}" destId="{D91D9DBB-1562-0A49-856A-3A5B15C9210E}" srcOrd="0" destOrd="0" presId="urn:microsoft.com/office/officeart/2005/8/layout/default"/>
    <dgm:cxn modelId="{E4FBEACB-D43E-5948-9060-CF193D1A4ED6}" type="presOf" srcId="{1BF37772-DED7-43BB-A6C1-6C0405DCD06A}" destId="{AB57AF3A-9B49-E943-BA40-DDA9B42774A4}" srcOrd="0" destOrd="0" presId="urn:microsoft.com/office/officeart/2005/8/layout/default"/>
    <dgm:cxn modelId="{5D8C7DD0-0F6A-3947-9980-07EA6F03E899}" type="presOf" srcId="{A3704C92-970F-47E7-9C12-369B2CBE569D}" destId="{F551A0EF-71EE-6343-8299-5FE7FD081A38}" srcOrd="0" destOrd="0" presId="urn:microsoft.com/office/officeart/2005/8/layout/default"/>
    <dgm:cxn modelId="{C09BEA36-9D5B-E04A-AAD0-E54E6219858A}" type="presParOf" srcId="{96F29275-6EFF-5B4C-843C-248EE071FF80}" destId="{0D2A7D2E-5754-8042-8766-F4660B499444}" srcOrd="0" destOrd="0" presId="urn:microsoft.com/office/officeart/2005/8/layout/default"/>
    <dgm:cxn modelId="{318FA269-DE16-F449-8207-BC6BE0111F86}" type="presParOf" srcId="{96F29275-6EFF-5B4C-843C-248EE071FF80}" destId="{D90C8D79-8CA1-EA42-8A40-F8F510D249E6}" srcOrd="1" destOrd="0" presId="urn:microsoft.com/office/officeart/2005/8/layout/default"/>
    <dgm:cxn modelId="{A6A27B37-F94E-6D40-A499-8A93A91AAD1A}" type="presParOf" srcId="{96F29275-6EFF-5B4C-843C-248EE071FF80}" destId="{AB57AF3A-9B49-E943-BA40-DDA9B42774A4}" srcOrd="2" destOrd="0" presId="urn:microsoft.com/office/officeart/2005/8/layout/default"/>
    <dgm:cxn modelId="{3B07B854-1C23-E646-B361-A1F598EEE284}" type="presParOf" srcId="{96F29275-6EFF-5B4C-843C-248EE071FF80}" destId="{CBA7C948-4571-5846-9BB8-808E7501F909}" srcOrd="3" destOrd="0" presId="urn:microsoft.com/office/officeart/2005/8/layout/default"/>
    <dgm:cxn modelId="{A513568B-83A8-2E44-8780-B30546E67BEB}" type="presParOf" srcId="{96F29275-6EFF-5B4C-843C-248EE071FF80}" destId="{831BC287-A5CF-E34D-907C-822D7A9D5B61}" srcOrd="4" destOrd="0" presId="urn:microsoft.com/office/officeart/2005/8/layout/default"/>
    <dgm:cxn modelId="{FA0EDF87-5EA6-C744-B48F-A2D0465E707A}" type="presParOf" srcId="{96F29275-6EFF-5B4C-843C-248EE071FF80}" destId="{071F249E-BEBF-F448-A8D1-F13C382D75A4}" srcOrd="5" destOrd="0" presId="urn:microsoft.com/office/officeart/2005/8/layout/default"/>
    <dgm:cxn modelId="{D4C38307-69C6-A94A-9F3C-BC7701E119C3}" type="presParOf" srcId="{96F29275-6EFF-5B4C-843C-248EE071FF80}" destId="{D91D9DBB-1562-0A49-856A-3A5B15C9210E}" srcOrd="6" destOrd="0" presId="urn:microsoft.com/office/officeart/2005/8/layout/default"/>
    <dgm:cxn modelId="{8EA6B169-2FF0-5640-9F02-2D2D20C59C74}" type="presParOf" srcId="{96F29275-6EFF-5B4C-843C-248EE071FF80}" destId="{4DB7F4E2-1644-2F43-8A25-8927A6E7191C}" srcOrd="7" destOrd="0" presId="urn:microsoft.com/office/officeart/2005/8/layout/default"/>
    <dgm:cxn modelId="{5AFED261-1410-964E-94C0-9E1EB8364A33}" type="presParOf" srcId="{96F29275-6EFF-5B4C-843C-248EE071FF80}" destId="{10D7B336-2121-E54D-AD11-AB2CE4FF2E91}" srcOrd="8" destOrd="0" presId="urn:microsoft.com/office/officeart/2005/8/layout/default"/>
    <dgm:cxn modelId="{C3D1542A-B028-7B43-B927-6679C9A2AB81}" type="presParOf" srcId="{96F29275-6EFF-5B4C-843C-248EE071FF80}" destId="{E45E18EA-03B2-1A4F-86ED-A089400A8586}" srcOrd="9" destOrd="0" presId="urn:microsoft.com/office/officeart/2005/8/layout/default"/>
    <dgm:cxn modelId="{5EF82012-A1FC-6241-B0E7-C2381F939CD0}" type="presParOf" srcId="{96F29275-6EFF-5B4C-843C-248EE071FF80}" destId="{CE025FA8-4ED5-9743-96A3-C43E08CE3D0C}" srcOrd="10" destOrd="0" presId="urn:microsoft.com/office/officeart/2005/8/layout/default"/>
    <dgm:cxn modelId="{97535ADC-8084-3146-B254-86F50985DA3E}" type="presParOf" srcId="{96F29275-6EFF-5B4C-843C-248EE071FF80}" destId="{AF0113C3-C87E-D843-B6E8-B730285FCDF0}" srcOrd="11" destOrd="0" presId="urn:microsoft.com/office/officeart/2005/8/layout/default"/>
    <dgm:cxn modelId="{A045143D-1DFD-8844-BCB9-16EA0F8E0985}" type="presParOf" srcId="{96F29275-6EFF-5B4C-843C-248EE071FF80}" destId="{74F45314-22E6-F147-BB93-B30C3D537A06}" srcOrd="12" destOrd="0" presId="urn:microsoft.com/office/officeart/2005/8/layout/default"/>
    <dgm:cxn modelId="{23F69AFB-7FBC-314E-B39B-F8AA7B6DCE67}" type="presParOf" srcId="{96F29275-6EFF-5B4C-843C-248EE071FF80}" destId="{A4EA1B20-8F61-9948-8F99-1E61A206D427}" srcOrd="13" destOrd="0" presId="urn:microsoft.com/office/officeart/2005/8/layout/default"/>
    <dgm:cxn modelId="{6C9B667F-0771-424C-A612-F4FED3C43514}" type="presParOf" srcId="{96F29275-6EFF-5B4C-843C-248EE071FF80}" destId="{F551A0EF-71EE-6343-8299-5FE7FD081A3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C35B3-6DB4-0A44-BC5A-4248A33202BA}">
      <dsp:nvSpPr>
        <dsp:cNvPr id="0" name=""/>
        <dsp:cNvSpPr/>
      </dsp:nvSpPr>
      <dsp:spPr>
        <a:xfrm>
          <a:off x="10109" y="666996"/>
          <a:ext cx="1833816" cy="26148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533400">
            <a:lnSpc>
              <a:spcPct val="90000"/>
            </a:lnSpc>
            <a:spcBef>
              <a:spcPct val="0"/>
            </a:spcBef>
            <a:spcAft>
              <a:spcPct val="35000"/>
            </a:spcAft>
            <a:buNone/>
          </a:pPr>
          <a:r>
            <a:rPr lang="en-US" sz="1200" b="0" kern="1200" dirty="0"/>
            <a:t>C</a:t>
          </a:r>
          <a:r>
            <a:rPr lang="en-US" sz="1200" b="0" i="0" kern="1200" dirty="0"/>
            <a:t>ontacting your Local Area Coordination or Early Childhood Partner</a:t>
          </a:r>
          <a:endParaRPr lang="en-US" sz="1200" b="0" kern="1200" dirty="0"/>
        </a:p>
      </dsp:txBody>
      <dsp:txXfrm>
        <a:off x="10109" y="666996"/>
        <a:ext cx="1833816" cy="2614883"/>
      </dsp:txXfrm>
    </dsp:sp>
    <dsp:sp modelId="{0BD6A13C-71D5-6E43-90E5-6C9E645FE9D9}">
      <dsp:nvSpPr>
        <dsp:cNvPr id="0" name=""/>
        <dsp:cNvSpPr/>
      </dsp:nvSpPr>
      <dsp:spPr>
        <a:xfrm>
          <a:off x="1872177" y="1852938"/>
          <a:ext cx="275072" cy="243000"/>
        </a:xfrm>
        <a:prstGeom prst="rightArrow">
          <a:avLst>
            <a:gd name="adj1" fmla="val 50000"/>
            <a:gd name="adj2" fmla="val 50000"/>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4BB280-A5B0-0649-8BA5-408AC56D77A3}">
      <dsp:nvSpPr>
        <dsp:cNvPr id="0" name=""/>
        <dsp:cNvSpPr/>
      </dsp:nvSpPr>
      <dsp:spPr>
        <a:xfrm>
          <a:off x="2175500" y="666996"/>
          <a:ext cx="1833816" cy="2614883"/>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533400">
            <a:lnSpc>
              <a:spcPct val="90000"/>
            </a:lnSpc>
            <a:spcBef>
              <a:spcPct val="0"/>
            </a:spcBef>
            <a:spcAft>
              <a:spcPct val="35000"/>
            </a:spcAft>
            <a:buNone/>
          </a:pPr>
          <a:r>
            <a:rPr lang="en-US" sz="1200" b="0" i="0" kern="1200" dirty="0"/>
            <a:t>Calling 1800 800 110</a:t>
          </a:r>
        </a:p>
        <a:p>
          <a:pPr marL="0" lvl="0" indent="0" algn="ctr" defTabSz="533400">
            <a:lnSpc>
              <a:spcPct val="90000"/>
            </a:lnSpc>
            <a:spcBef>
              <a:spcPct val="0"/>
            </a:spcBef>
            <a:spcAft>
              <a:spcPct val="35000"/>
            </a:spcAft>
            <a:buNone/>
          </a:pPr>
          <a:r>
            <a:rPr lang="en-US" sz="1200" b="0" i="0" kern="1200" dirty="0"/>
            <a:t> If they are in an area where there is no Local Area Coordination or Early Childhood Partner</a:t>
          </a:r>
          <a:endParaRPr lang="en-US" sz="1200" kern="1200" dirty="0"/>
        </a:p>
      </dsp:txBody>
      <dsp:txXfrm>
        <a:off x="2175500" y="666996"/>
        <a:ext cx="1833816" cy="2614883"/>
      </dsp:txXfrm>
    </dsp:sp>
    <dsp:sp modelId="{DCAC1226-5BDC-5C4A-A83B-4CC0136024AF}">
      <dsp:nvSpPr>
        <dsp:cNvPr id="0" name=""/>
        <dsp:cNvSpPr/>
      </dsp:nvSpPr>
      <dsp:spPr>
        <a:xfrm>
          <a:off x="4037568" y="1852938"/>
          <a:ext cx="275072" cy="243000"/>
        </a:xfrm>
        <a:prstGeom prst="rightArrow">
          <a:avLst>
            <a:gd name="adj1" fmla="val 50000"/>
            <a:gd name="adj2" fmla="val 50000"/>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84632-4C7D-8D44-8820-53CC3BE9444F}">
      <dsp:nvSpPr>
        <dsp:cNvPr id="0" name=""/>
        <dsp:cNvSpPr/>
      </dsp:nvSpPr>
      <dsp:spPr>
        <a:xfrm>
          <a:off x="4340891" y="666996"/>
          <a:ext cx="1833816" cy="2614883"/>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533400">
            <a:lnSpc>
              <a:spcPct val="90000"/>
            </a:lnSpc>
            <a:spcBef>
              <a:spcPct val="0"/>
            </a:spcBef>
            <a:spcAft>
              <a:spcPct val="35000"/>
            </a:spcAft>
            <a:buNone/>
          </a:pPr>
          <a:r>
            <a:rPr lang="en-US" sz="1200" b="0" i="0" kern="1200" dirty="0"/>
            <a:t>Visiting local NDIS Office</a:t>
          </a:r>
          <a:endParaRPr lang="en-US" sz="1200" kern="1200" dirty="0"/>
        </a:p>
      </dsp:txBody>
      <dsp:txXfrm>
        <a:off x="4340891" y="666996"/>
        <a:ext cx="1833816" cy="2614883"/>
      </dsp:txXfrm>
    </dsp:sp>
    <dsp:sp modelId="{F212C695-1778-364C-BDC0-47BAFAF2E04E}">
      <dsp:nvSpPr>
        <dsp:cNvPr id="0" name=""/>
        <dsp:cNvSpPr/>
      </dsp:nvSpPr>
      <dsp:spPr>
        <a:xfrm>
          <a:off x="6202959" y="1852938"/>
          <a:ext cx="275072" cy="243000"/>
        </a:xfrm>
        <a:prstGeom prst="rightArrow">
          <a:avLst>
            <a:gd name="adj1" fmla="val 50000"/>
            <a:gd name="adj2" fmla="val 50000"/>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DAAB36-2E9B-1F4E-8A85-B485A9221402}">
      <dsp:nvSpPr>
        <dsp:cNvPr id="0" name=""/>
        <dsp:cNvSpPr/>
      </dsp:nvSpPr>
      <dsp:spPr>
        <a:xfrm>
          <a:off x="6506282" y="666996"/>
          <a:ext cx="1833816" cy="2614883"/>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533400">
            <a:lnSpc>
              <a:spcPct val="90000"/>
            </a:lnSpc>
            <a:spcBef>
              <a:spcPct val="0"/>
            </a:spcBef>
            <a:spcAft>
              <a:spcPct val="35000"/>
            </a:spcAft>
            <a:buNone/>
          </a:pPr>
          <a:r>
            <a:rPr lang="en-US" sz="1200" b="0" i="0" kern="1200" dirty="0"/>
            <a:t>Downloading the Access Request Form </a:t>
          </a:r>
        </a:p>
        <a:p>
          <a:pPr marL="0" lvl="0" indent="0" algn="ctr" defTabSz="533400">
            <a:lnSpc>
              <a:spcPct val="90000"/>
            </a:lnSpc>
            <a:spcBef>
              <a:spcPct val="0"/>
            </a:spcBef>
            <a:spcAft>
              <a:spcPct val="35000"/>
            </a:spcAft>
            <a:buNone/>
          </a:pPr>
          <a:r>
            <a:rPr lang="en-US" sz="1200" b="0" i="0" kern="1200" dirty="0"/>
            <a:t>Pre-completing the access information and emailing it to </a:t>
          </a:r>
          <a:r>
            <a:rPr lang="en-US" sz="1200" b="0" i="0" kern="1200" dirty="0">
              <a:hlinkClick xmlns:r="http://schemas.openxmlformats.org/officeDocument/2006/relationships" r:id="rId1"/>
            </a:rPr>
            <a:t>enquiries@ndis.gov.au</a:t>
          </a:r>
          <a:r>
            <a:rPr lang="en-US" sz="1200" b="0" i="0" kern="1200" dirty="0"/>
            <a:t> along with any supporting information. </a:t>
          </a:r>
        </a:p>
        <a:p>
          <a:pPr marL="0" lvl="0" indent="0" algn="ctr" defTabSz="533400">
            <a:lnSpc>
              <a:spcPct val="90000"/>
            </a:lnSpc>
            <a:spcBef>
              <a:spcPct val="0"/>
            </a:spcBef>
            <a:spcAft>
              <a:spcPct val="35000"/>
            </a:spcAft>
            <a:buNone/>
          </a:pPr>
          <a:r>
            <a:rPr lang="en-US" sz="1200" b="0" i="0" kern="1200" dirty="0"/>
            <a:t>Pre-completing this form will support the local NDIS partner to work with the applicant and finish the request.</a:t>
          </a:r>
          <a:endParaRPr lang="en-US" sz="1200" kern="1200" dirty="0"/>
        </a:p>
      </dsp:txBody>
      <dsp:txXfrm>
        <a:off x="6506282" y="666996"/>
        <a:ext cx="1833816" cy="2614883"/>
      </dsp:txXfrm>
    </dsp:sp>
    <dsp:sp modelId="{0C8812B0-A362-0D4B-84F2-4E872DFB6041}">
      <dsp:nvSpPr>
        <dsp:cNvPr id="0" name=""/>
        <dsp:cNvSpPr/>
      </dsp:nvSpPr>
      <dsp:spPr>
        <a:xfrm>
          <a:off x="8368350" y="1852938"/>
          <a:ext cx="275072" cy="243000"/>
        </a:xfrm>
        <a:prstGeom prst="rightArrow">
          <a:avLst>
            <a:gd name="adj1" fmla="val 50000"/>
            <a:gd name="adj2" fmla="val 50000"/>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734FA-8ED5-4F4D-8016-1D8E8313D5D2}">
      <dsp:nvSpPr>
        <dsp:cNvPr id="0" name=""/>
        <dsp:cNvSpPr/>
      </dsp:nvSpPr>
      <dsp:spPr>
        <a:xfrm>
          <a:off x="8671674" y="666996"/>
          <a:ext cx="1833816" cy="261488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533400">
            <a:lnSpc>
              <a:spcPct val="90000"/>
            </a:lnSpc>
            <a:spcBef>
              <a:spcPct val="0"/>
            </a:spcBef>
            <a:spcAft>
              <a:spcPct val="35000"/>
            </a:spcAft>
            <a:buNone/>
          </a:pPr>
          <a:r>
            <a:rPr lang="en-US" sz="1200" b="0" i="0" kern="1200" dirty="0"/>
            <a:t>The application will only be progressed once the patient also submits adequate evidence detailing their impairment and its functional impact (e.g., copies of existing reports, letters and/or assessments from treating professionals, support workers, family members and carers). </a:t>
          </a:r>
          <a:endParaRPr lang="en-US" sz="1200" kern="1200" dirty="0"/>
        </a:p>
      </dsp:txBody>
      <dsp:txXfrm>
        <a:off x="8671674" y="666996"/>
        <a:ext cx="1833816" cy="2614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DD6F8-BED1-3943-89F0-EF0F4A4EAB82}">
      <dsp:nvSpPr>
        <dsp:cNvPr id="0" name=""/>
        <dsp:cNvSpPr/>
      </dsp:nvSpPr>
      <dsp:spPr>
        <a:xfrm>
          <a:off x="0" y="0"/>
          <a:ext cx="3286125" cy="394887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66800">
            <a:lnSpc>
              <a:spcPct val="90000"/>
            </a:lnSpc>
            <a:spcBef>
              <a:spcPct val="0"/>
            </a:spcBef>
            <a:spcAft>
              <a:spcPct val="35000"/>
            </a:spcAft>
            <a:buNone/>
          </a:pPr>
          <a:r>
            <a:rPr lang="en-US" sz="2400" b="1" i="0" kern="1200"/>
            <a:t>Gather Documentation:</a:t>
          </a:r>
          <a:endParaRPr lang="en-US" sz="2400" kern="1200"/>
        </a:p>
        <a:p>
          <a:pPr marL="171450" lvl="1" indent="-171450" algn="l" defTabSz="844550">
            <a:lnSpc>
              <a:spcPct val="90000"/>
            </a:lnSpc>
            <a:spcBef>
              <a:spcPct val="0"/>
            </a:spcBef>
            <a:spcAft>
              <a:spcPct val="15000"/>
            </a:spcAft>
            <a:buChar char="•"/>
          </a:pPr>
          <a:r>
            <a:rPr lang="en-US" sz="1900" b="0" i="0" kern="1200"/>
            <a:t>Medical reports, assessments, and other relevant documents.</a:t>
          </a:r>
          <a:endParaRPr lang="en-US" sz="1900" kern="1200"/>
        </a:p>
      </dsp:txBody>
      <dsp:txXfrm>
        <a:off x="0" y="1500572"/>
        <a:ext cx="3286125" cy="2369325"/>
      </dsp:txXfrm>
    </dsp:sp>
    <dsp:sp modelId="{00DB45EB-8392-284E-A28D-33FEF989D028}">
      <dsp:nvSpPr>
        <dsp:cNvPr id="0" name=""/>
        <dsp:cNvSpPr/>
      </dsp:nvSpPr>
      <dsp:spPr>
        <a:xfrm>
          <a:off x="1050731" y="394887"/>
          <a:ext cx="1184662" cy="118466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24221" y="568377"/>
        <a:ext cx="837682" cy="837682"/>
      </dsp:txXfrm>
    </dsp:sp>
    <dsp:sp modelId="{69D61F18-BDD4-1149-8D08-EF01E6881D60}">
      <dsp:nvSpPr>
        <dsp:cNvPr id="0" name=""/>
        <dsp:cNvSpPr/>
      </dsp:nvSpPr>
      <dsp:spPr>
        <a:xfrm>
          <a:off x="0" y="3948804"/>
          <a:ext cx="3286125"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AC23F6-3A8C-2C44-BB1D-BC849AC362C7}">
      <dsp:nvSpPr>
        <dsp:cNvPr id="0" name=""/>
        <dsp:cNvSpPr/>
      </dsp:nvSpPr>
      <dsp:spPr>
        <a:xfrm>
          <a:off x="3614737" y="0"/>
          <a:ext cx="3286125" cy="3948876"/>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66800">
            <a:lnSpc>
              <a:spcPct val="90000"/>
            </a:lnSpc>
            <a:spcBef>
              <a:spcPct val="0"/>
            </a:spcBef>
            <a:spcAft>
              <a:spcPct val="35000"/>
            </a:spcAft>
            <a:buNone/>
          </a:pPr>
          <a:r>
            <a:rPr lang="en-US" sz="2400" b="1" i="0" kern="1200"/>
            <a:t>Be Clear and Detailed:</a:t>
          </a:r>
          <a:endParaRPr lang="en-US" sz="2400" kern="1200"/>
        </a:p>
        <a:p>
          <a:pPr marL="171450" lvl="1" indent="-171450" algn="l" defTabSz="844550">
            <a:lnSpc>
              <a:spcPct val="90000"/>
            </a:lnSpc>
            <a:spcBef>
              <a:spcPct val="0"/>
            </a:spcBef>
            <a:spcAft>
              <a:spcPct val="15000"/>
            </a:spcAft>
            <a:buChar char="•"/>
          </a:pPr>
          <a:r>
            <a:rPr lang="en-US" sz="1900" b="0" i="0" kern="1200"/>
            <a:t>Clearly describe how your disability impacts your daily life.</a:t>
          </a:r>
          <a:endParaRPr lang="en-US" sz="1900" kern="1200"/>
        </a:p>
      </dsp:txBody>
      <dsp:txXfrm>
        <a:off x="3614737" y="1500572"/>
        <a:ext cx="3286125" cy="2369325"/>
      </dsp:txXfrm>
    </dsp:sp>
    <dsp:sp modelId="{FD1CA0A0-026B-3D47-8D94-4F7E09442F30}">
      <dsp:nvSpPr>
        <dsp:cNvPr id="0" name=""/>
        <dsp:cNvSpPr/>
      </dsp:nvSpPr>
      <dsp:spPr>
        <a:xfrm>
          <a:off x="4665468" y="394887"/>
          <a:ext cx="1184662" cy="1184662"/>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38958" y="568377"/>
        <a:ext cx="837682" cy="837682"/>
      </dsp:txXfrm>
    </dsp:sp>
    <dsp:sp modelId="{7F267CB6-D8DD-C240-8F60-39931F1E082E}">
      <dsp:nvSpPr>
        <dsp:cNvPr id="0" name=""/>
        <dsp:cNvSpPr/>
      </dsp:nvSpPr>
      <dsp:spPr>
        <a:xfrm>
          <a:off x="3614737" y="3948804"/>
          <a:ext cx="3286125"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FD816-5DF4-664F-8FF7-BBF822BFB0D4}">
      <dsp:nvSpPr>
        <dsp:cNvPr id="0" name=""/>
        <dsp:cNvSpPr/>
      </dsp:nvSpPr>
      <dsp:spPr>
        <a:xfrm>
          <a:off x="7229475" y="0"/>
          <a:ext cx="3286125" cy="3948876"/>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66800">
            <a:lnSpc>
              <a:spcPct val="90000"/>
            </a:lnSpc>
            <a:spcBef>
              <a:spcPct val="0"/>
            </a:spcBef>
            <a:spcAft>
              <a:spcPct val="35000"/>
            </a:spcAft>
            <a:buNone/>
          </a:pPr>
          <a:r>
            <a:rPr lang="en-US" sz="2400" b="1" i="0" kern="1200"/>
            <a:t>Seek Support:</a:t>
          </a:r>
          <a:endParaRPr lang="en-US" sz="2400" kern="1200"/>
        </a:p>
        <a:p>
          <a:pPr marL="171450" lvl="1" indent="-171450" algn="l" defTabSz="844550">
            <a:lnSpc>
              <a:spcPct val="90000"/>
            </a:lnSpc>
            <a:spcBef>
              <a:spcPct val="0"/>
            </a:spcBef>
            <a:spcAft>
              <a:spcPct val="15000"/>
            </a:spcAft>
            <a:buChar char="•"/>
          </a:pPr>
          <a:r>
            <a:rPr lang="en-US" sz="1900" b="0" i="0" kern="1200"/>
            <a:t>Consider getting help from a local NDIS partner or advocacy group before submitting.</a:t>
          </a:r>
          <a:endParaRPr lang="en-US" sz="1900" kern="1200"/>
        </a:p>
      </dsp:txBody>
      <dsp:txXfrm>
        <a:off x="7229475" y="1500572"/>
        <a:ext cx="3286125" cy="2369325"/>
      </dsp:txXfrm>
    </dsp:sp>
    <dsp:sp modelId="{2366E0DC-1462-0F4D-903C-648D7B06136E}">
      <dsp:nvSpPr>
        <dsp:cNvPr id="0" name=""/>
        <dsp:cNvSpPr/>
      </dsp:nvSpPr>
      <dsp:spPr>
        <a:xfrm>
          <a:off x="8280206" y="394887"/>
          <a:ext cx="1184662" cy="1184662"/>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53696" y="568377"/>
        <a:ext cx="837682" cy="837682"/>
      </dsp:txXfrm>
    </dsp:sp>
    <dsp:sp modelId="{3A964978-F2E6-A748-AD89-4D9D70C18650}">
      <dsp:nvSpPr>
        <dsp:cNvPr id="0" name=""/>
        <dsp:cNvSpPr/>
      </dsp:nvSpPr>
      <dsp:spPr>
        <a:xfrm>
          <a:off x="7229475" y="3948804"/>
          <a:ext cx="328612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A7D2E-5754-8042-8766-F4660B499444}">
      <dsp:nvSpPr>
        <dsp:cNvPr id="0" name=""/>
        <dsp:cNvSpPr/>
      </dsp:nvSpPr>
      <dsp:spPr>
        <a:xfrm>
          <a:off x="3080" y="38580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Understanding Your NDIS Plan</a:t>
          </a:r>
          <a:endParaRPr lang="en-US" sz="2300" kern="1200"/>
        </a:p>
      </dsp:txBody>
      <dsp:txXfrm>
        <a:off x="3080" y="385801"/>
        <a:ext cx="2444055" cy="1466433"/>
      </dsp:txXfrm>
    </dsp:sp>
    <dsp:sp modelId="{AB57AF3A-9B49-E943-BA40-DDA9B42774A4}">
      <dsp:nvSpPr>
        <dsp:cNvPr id="0" name=""/>
        <dsp:cNvSpPr/>
      </dsp:nvSpPr>
      <dsp:spPr>
        <a:xfrm>
          <a:off x="2691541" y="385801"/>
          <a:ext cx="2444055" cy="1466433"/>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Keep Track of Your Budget</a:t>
          </a:r>
          <a:endParaRPr lang="en-US" sz="2300" kern="1200"/>
        </a:p>
      </dsp:txBody>
      <dsp:txXfrm>
        <a:off x="2691541" y="385801"/>
        <a:ext cx="2444055" cy="1466433"/>
      </dsp:txXfrm>
    </dsp:sp>
    <dsp:sp modelId="{831BC287-A5CF-E34D-907C-822D7A9D5B61}">
      <dsp:nvSpPr>
        <dsp:cNvPr id="0" name=""/>
        <dsp:cNvSpPr/>
      </dsp:nvSpPr>
      <dsp:spPr>
        <a:xfrm>
          <a:off x="5380002" y="385801"/>
          <a:ext cx="2444055" cy="1466433"/>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Set budgets/spending for providers</a:t>
          </a:r>
          <a:r>
            <a:rPr lang="en-US" sz="2300" kern="1200"/>
            <a:t>.</a:t>
          </a:r>
        </a:p>
      </dsp:txBody>
      <dsp:txXfrm>
        <a:off x="5380002" y="385801"/>
        <a:ext cx="2444055" cy="1466433"/>
      </dsp:txXfrm>
    </dsp:sp>
    <dsp:sp modelId="{D91D9DBB-1562-0A49-856A-3A5B15C9210E}">
      <dsp:nvSpPr>
        <dsp:cNvPr id="0" name=""/>
        <dsp:cNvSpPr/>
      </dsp:nvSpPr>
      <dsp:spPr>
        <a:xfrm>
          <a:off x="8068463" y="385801"/>
          <a:ext cx="2444055" cy="1466433"/>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Check for Hidden Costs: </a:t>
          </a:r>
          <a:endParaRPr lang="en-US" sz="2300" kern="1200"/>
        </a:p>
      </dsp:txBody>
      <dsp:txXfrm>
        <a:off x="8068463" y="385801"/>
        <a:ext cx="2444055" cy="1466433"/>
      </dsp:txXfrm>
    </dsp:sp>
    <dsp:sp modelId="{10D7B336-2121-E54D-AD11-AB2CE4FF2E91}">
      <dsp:nvSpPr>
        <dsp:cNvPr id="0" name=""/>
        <dsp:cNvSpPr/>
      </dsp:nvSpPr>
      <dsp:spPr>
        <a:xfrm>
          <a:off x="3080" y="2096640"/>
          <a:ext cx="2444055" cy="1466433"/>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Review Provider documents</a:t>
          </a:r>
          <a:endParaRPr lang="en-US" sz="2300" kern="1200"/>
        </a:p>
      </dsp:txBody>
      <dsp:txXfrm>
        <a:off x="3080" y="2096640"/>
        <a:ext cx="2444055" cy="1466433"/>
      </dsp:txXfrm>
    </dsp:sp>
    <dsp:sp modelId="{CE025FA8-4ED5-9743-96A3-C43E08CE3D0C}">
      <dsp:nvSpPr>
        <dsp:cNvPr id="0" name=""/>
        <dsp:cNvSpPr/>
      </dsp:nvSpPr>
      <dsp:spPr>
        <a:xfrm>
          <a:off x="2691541" y="2096640"/>
          <a:ext cx="2444055" cy="1466433"/>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Protecting Your Personal Information</a:t>
          </a:r>
          <a:endParaRPr lang="en-US" sz="2300" kern="1200"/>
        </a:p>
      </dsp:txBody>
      <dsp:txXfrm>
        <a:off x="2691541" y="2096640"/>
        <a:ext cx="2444055" cy="1466433"/>
      </dsp:txXfrm>
    </dsp:sp>
    <dsp:sp modelId="{74F45314-22E6-F147-BB93-B30C3D537A06}">
      <dsp:nvSpPr>
        <dsp:cNvPr id="0" name=""/>
        <dsp:cNvSpPr/>
      </dsp:nvSpPr>
      <dsp:spPr>
        <a:xfrm>
          <a:off x="5380002" y="2096640"/>
          <a:ext cx="2444055" cy="1466433"/>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Recognizing Issues Early</a:t>
          </a:r>
          <a:endParaRPr lang="en-US" sz="2300" kern="1200"/>
        </a:p>
      </dsp:txBody>
      <dsp:txXfrm>
        <a:off x="5380002" y="2096640"/>
        <a:ext cx="2444055" cy="1466433"/>
      </dsp:txXfrm>
    </dsp:sp>
    <dsp:sp modelId="{F551A0EF-71EE-6343-8299-5FE7FD081A38}">
      <dsp:nvSpPr>
        <dsp:cNvPr id="0" name=""/>
        <dsp:cNvSpPr/>
      </dsp:nvSpPr>
      <dsp:spPr>
        <a:xfrm>
          <a:off x="8068463" y="2096640"/>
          <a:ext cx="2444055" cy="146643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How to Report Problems</a:t>
          </a:r>
          <a:endParaRPr lang="en-US" sz="2300" kern="1200"/>
        </a:p>
      </dsp:txBody>
      <dsp:txXfrm>
        <a:off x="8068463" y="2096640"/>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2F2127-625E-46A1-914C-8D1FFEB2F73A}" type="datetimeFigureOut">
              <a:rPr lang="en-AU" smtClean="0"/>
              <a:t>10/9/2024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38916E4-222F-4BF5-8AD9-65B5FF5DB5F1}" type="slidenum">
              <a:rPr lang="en-AU" smtClean="0"/>
              <a:t>‹#›</a:t>
            </a:fld>
            <a:endParaRPr lang="en-AU"/>
          </a:p>
        </p:txBody>
      </p:sp>
    </p:spTree>
    <p:extLst>
      <p:ext uri="{BB962C8B-B14F-4D97-AF65-F5344CB8AC3E}">
        <p14:creationId xmlns:p14="http://schemas.microsoft.com/office/powerpoint/2010/main" val="49859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2F2127-625E-46A1-914C-8D1FFEB2F73A}" type="datetimeFigureOut">
              <a:rPr lang="en-AU" smtClean="0"/>
              <a:t>10/9/2024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38916E4-222F-4BF5-8AD9-65B5FF5DB5F1}" type="slidenum">
              <a:rPr lang="en-AU" smtClean="0"/>
              <a:t>‹#›</a:t>
            </a:fld>
            <a:endParaRPr lang="en-AU"/>
          </a:p>
        </p:txBody>
      </p:sp>
    </p:spTree>
    <p:extLst>
      <p:ext uri="{BB962C8B-B14F-4D97-AF65-F5344CB8AC3E}">
        <p14:creationId xmlns:p14="http://schemas.microsoft.com/office/powerpoint/2010/main" val="109224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2F2127-625E-46A1-914C-8D1FFEB2F73A}" type="datetimeFigureOut">
              <a:rPr lang="en-AU" smtClean="0"/>
              <a:t>10/9/2024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38916E4-222F-4BF5-8AD9-65B5FF5DB5F1}" type="slidenum">
              <a:rPr lang="en-AU" smtClean="0"/>
              <a:t>‹#›</a:t>
            </a:fld>
            <a:endParaRPr lang="en-AU"/>
          </a:p>
        </p:txBody>
      </p:sp>
    </p:spTree>
    <p:extLst>
      <p:ext uri="{BB962C8B-B14F-4D97-AF65-F5344CB8AC3E}">
        <p14:creationId xmlns:p14="http://schemas.microsoft.com/office/powerpoint/2010/main" val="244291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2F2127-625E-46A1-914C-8D1FFEB2F73A}" type="datetimeFigureOut">
              <a:rPr lang="en-AU" smtClean="0"/>
              <a:t>10/9/2024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38916E4-222F-4BF5-8AD9-65B5FF5DB5F1}" type="slidenum">
              <a:rPr lang="en-AU" smtClean="0"/>
              <a:t>‹#›</a:t>
            </a:fld>
            <a:endParaRPr lang="en-AU"/>
          </a:p>
        </p:txBody>
      </p:sp>
    </p:spTree>
    <p:extLst>
      <p:ext uri="{BB962C8B-B14F-4D97-AF65-F5344CB8AC3E}">
        <p14:creationId xmlns:p14="http://schemas.microsoft.com/office/powerpoint/2010/main" val="214225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2F2127-625E-46A1-914C-8D1FFEB2F73A}" type="datetimeFigureOut">
              <a:rPr lang="en-AU" smtClean="0"/>
              <a:t>10/9/2024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38916E4-222F-4BF5-8AD9-65B5FF5DB5F1}" type="slidenum">
              <a:rPr lang="en-AU" smtClean="0"/>
              <a:t>‹#›</a:t>
            </a:fld>
            <a:endParaRPr lang="en-AU"/>
          </a:p>
        </p:txBody>
      </p:sp>
    </p:spTree>
    <p:extLst>
      <p:ext uri="{BB962C8B-B14F-4D97-AF65-F5344CB8AC3E}">
        <p14:creationId xmlns:p14="http://schemas.microsoft.com/office/powerpoint/2010/main" val="251415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2F2127-625E-46A1-914C-8D1FFEB2F73A}" type="datetimeFigureOut">
              <a:rPr lang="en-AU" smtClean="0"/>
              <a:t>10/9/2024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38916E4-222F-4BF5-8AD9-65B5FF5DB5F1}" type="slidenum">
              <a:rPr lang="en-AU" smtClean="0"/>
              <a:t>‹#›</a:t>
            </a:fld>
            <a:endParaRPr lang="en-AU"/>
          </a:p>
        </p:txBody>
      </p:sp>
    </p:spTree>
    <p:extLst>
      <p:ext uri="{BB962C8B-B14F-4D97-AF65-F5344CB8AC3E}">
        <p14:creationId xmlns:p14="http://schemas.microsoft.com/office/powerpoint/2010/main" val="78172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2F2127-625E-46A1-914C-8D1FFEB2F73A}" type="datetimeFigureOut">
              <a:rPr lang="en-AU" smtClean="0"/>
              <a:t>10/9/2024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38916E4-222F-4BF5-8AD9-65B5FF5DB5F1}" type="slidenum">
              <a:rPr lang="en-AU" smtClean="0"/>
              <a:t>‹#›</a:t>
            </a:fld>
            <a:endParaRPr lang="en-AU"/>
          </a:p>
        </p:txBody>
      </p:sp>
    </p:spTree>
    <p:extLst>
      <p:ext uri="{BB962C8B-B14F-4D97-AF65-F5344CB8AC3E}">
        <p14:creationId xmlns:p14="http://schemas.microsoft.com/office/powerpoint/2010/main" val="353012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2F2127-625E-46A1-914C-8D1FFEB2F73A}" type="datetimeFigureOut">
              <a:rPr lang="en-AU" smtClean="0"/>
              <a:t>10/9/2024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38916E4-222F-4BF5-8AD9-65B5FF5DB5F1}" type="slidenum">
              <a:rPr lang="en-AU" smtClean="0"/>
              <a:t>‹#›</a:t>
            </a:fld>
            <a:endParaRPr lang="en-AU"/>
          </a:p>
        </p:txBody>
      </p:sp>
    </p:spTree>
    <p:extLst>
      <p:ext uri="{BB962C8B-B14F-4D97-AF65-F5344CB8AC3E}">
        <p14:creationId xmlns:p14="http://schemas.microsoft.com/office/powerpoint/2010/main" val="186058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F2127-625E-46A1-914C-8D1FFEB2F73A}" type="datetimeFigureOut">
              <a:rPr lang="en-AU" smtClean="0"/>
              <a:t>10/9/2024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38916E4-222F-4BF5-8AD9-65B5FF5DB5F1}" type="slidenum">
              <a:rPr lang="en-AU" smtClean="0"/>
              <a:t>‹#›</a:t>
            </a:fld>
            <a:endParaRPr lang="en-AU"/>
          </a:p>
        </p:txBody>
      </p:sp>
    </p:spTree>
    <p:extLst>
      <p:ext uri="{BB962C8B-B14F-4D97-AF65-F5344CB8AC3E}">
        <p14:creationId xmlns:p14="http://schemas.microsoft.com/office/powerpoint/2010/main" val="61161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2F2127-625E-46A1-914C-8D1FFEB2F73A}" type="datetimeFigureOut">
              <a:rPr lang="en-AU" smtClean="0"/>
              <a:t>10/9/2024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38916E4-222F-4BF5-8AD9-65B5FF5DB5F1}" type="slidenum">
              <a:rPr lang="en-AU" smtClean="0"/>
              <a:t>‹#›</a:t>
            </a:fld>
            <a:endParaRPr lang="en-AU"/>
          </a:p>
        </p:txBody>
      </p:sp>
    </p:spTree>
    <p:extLst>
      <p:ext uri="{BB962C8B-B14F-4D97-AF65-F5344CB8AC3E}">
        <p14:creationId xmlns:p14="http://schemas.microsoft.com/office/powerpoint/2010/main" val="91814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2F2127-625E-46A1-914C-8D1FFEB2F73A}" type="datetimeFigureOut">
              <a:rPr lang="en-AU" smtClean="0"/>
              <a:t>10/9/2024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38916E4-222F-4BF5-8AD9-65B5FF5DB5F1}" type="slidenum">
              <a:rPr lang="en-AU" smtClean="0"/>
              <a:t>‹#›</a:t>
            </a:fld>
            <a:endParaRPr lang="en-AU"/>
          </a:p>
        </p:txBody>
      </p:sp>
    </p:spTree>
    <p:extLst>
      <p:ext uri="{BB962C8B-B14F-4D97-AF65-F5344CB8AC3E}">
        <p14:creationId xmlns:p14="http://schemas.microsoft.com/office/powerpoint/2010/main" val="292319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F2127-625E-46A1-914C-8D1FFEB2F73A}" type="datetimeFigureOut">
              <a:rPr lang="en-AU" smtClean="0"/>
              <a:t>10/9/2024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916E4-222F-4BF5-8AD9-65B5FF5DB5F1}" type="slidenum">
              <a:rPr lang="en-AU" smtClean="0"/>
              <a:t>‹#›</a:t>
            </a:fld>
            <a:endParaRPr lang="en-AU"/>
          </a:p>
        </p:txBody>
      </p:sp>
    </p:spTree>
    <p:extLst>
      <p:ext uri="{BB962C8B-B14F-4D97-AF65-F5344CB8AC3E}">
        <p14:creationId xmlns:p14="http://schemas.microsoft.com/office/powerpoint/2010/main" val="1801758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ourguidelines.ndis.gov.au/home/becoming-participant/applying-ndis/list-conditions-are-likely-meet-disability-requirements" TargetMode="External"/><Relationship Id="rId3" Type="http://schemas.openxmlformats.org/officeDocument/2006/relationships/hyperlink" Target="https://www.ndis.gov.au/understanding/families-and-carers/early-childhood-approach-children-younger-9" TargetMode="External"/><Relationship Id="rId7" Type="http://schemas.openxmlformats.org/officeDocument/2006/relationships/hyperlink" Target="https://ourguidelines.ndis.gov.au/home/becoming-participant/applying-ndis/list-b-conditions-are-likely-result-permanent-impairment" TargetMode="External"/><Relationship Id="rId2" Type="http://schemas.openxmlformats.org/officeDocument/2006/relationships/hyperlink" Target="https://www.ndis.gov.au/applying-access-ndis" TargetMode="External"/><Relationship Id="rId1" Type="http://schemas.openxmlformats.org/officeDocument/2006/relationships/slideLayout" Target="../slideLayouts/slideLayout2.xml"/><Relationship Id="rId6" Type="http://schemas.openxmlformats.org/officeDocument/2006/relationships/hyperlink" Target="https://www.ndis.gov.au/applying-access-ndis/am-i-eligible" TargetMode="External"/><Relationship Id="rId5" Type="http://schemas.openxmlformats.org/officeDocument/2006/relationships/hyperlink" Target="https://www.benevolent.org.au/services-and-programs/list-of-programs/ndis-early-childhood-approach-eca" TargetMode="External"/><Relationship Id="rId4" Type="http://schemas.openxmlformats.org/officeDocument/2006/relationships/hyperlink" Target="https://ourguidelines.ndis.gov.au/early-childhood/early-connection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FDE329-D0B5-C4A4-7996-FEB3CDDB4153}"/>
              </a:ext>
            </a:extLst>
          </p:cNvPr>
          <p:cNvSpPr>
            <a:spLocks noGrp="1"/>
          </p:cNvSpPr>
          <p:nvPr>
            <p:ph type="ctrTitle"/>
          </p:nvPr>
        </p:nvSpPr>
        <p:spPr>
          <a:xfrm>
            <a:off x="638884" y="3685809"/>
            <a:ext cx="10909640" cy="1272110"/>
          </a:xfrm>
        </p:spPr>
        <p:txBody>
          <a:bodyPr vert="horz" lIns="91440" tIns="45720" rIns="91440" bIns="45720" rtlCol="0" anchor="b">
            <a:normAutofit/>
          </a:bodyPr>
          <a:lstStyle/>
          <a:p>
            <a:r>
              <a:rPr lang="en-US" sz="6600" b="1" dirty="0"/>
              <a:t>How to Access the NDIS</a:t>
            </a:r>
          </a:p>
        </p:txBody>
      </p:sp>
      <p:sp>
        <p:nvSpPr>
          <p:cNvPr id="3" name="Subtitle 2">
            <a:extLst>
              <a:ext uri="{FF2B5EF4-FFF2-40B4-BE49-F238E27FC236}">
                <a16:creationId xmlns:a16="http://schemas.microsoft.com/office/drawing/2014/main" id="{CEBC56B2-3658-D3DC-06B3-7ED4E70F286E}"/>
              </a:ext>
            </a:extLst>
          </p:cNvPr>
          <p:cNvSpPr>
            <a:spLocks noGrp="1"/>
          </p:cNvSpPr>
          <p:nvPr>
            <p:ph type="subTitle" idx="1"/>
          </p:nvPr>
        </p:nvSpPr>
        <p:spPr>
          <a:xfrm>
            <a:off x="638881" y="5660607"/>
            <a:ext cx="10909643" cy="1107799"/>
          </a:xfrm>
        </p:spPr>
        <p:txBody>
          <a:bodyPr vert="horz" lIns="91440" tIns="45720" rIns="91440" bIns="45720" rtlCol="0" anchor="t">
            <a:noAutofit/>
          </a:bodyPr>
          <a:lstStyle/>
          <a:p>
            <a:endParaRPr lang="en-US" sz="1400" b="1" dirty="0"/>
          </a:p>
          <a:p>
            <a:r>
              <a:rPr lang="en-US" sz="2000" b="1" dirty="0"/>
              <a:t>Safeguarding Your Plan </a:t>
            </a:r>
            <a:r>
              <a:rPr lang="en-US" sz="1400" b="1" dirty="0"/>
              <a:t>					</a:t>
            </a:r>
            <a:r>
              <a:rPr lang="en-US" sz="2000" b="1" dirty="0"/>
              <a:t>How to Choose the Right Providers</a:t>
            </a:r>
            <a:endParaRPr lang="en-US" sz="1400" b="1" dirty="0"/>
          </a:p>
        </p:txBody>
      </p:sp>
      <p:pic>
        <p:nvPicPr>
          <p:cNvPr id="6" name="Picture 5" descr="A logo with colorful leaves&#10;&#10;Description automatically generated">
            <a:extLst>
              <a:ext uri="{FF2B5EF4-FFF2-40B4-BE49-F238E27FC236}">
                <a16:creationId xmlns:a16="http://schemas.microsoft.com/office/drawing/2014/main" id="{28DFD4EF-6D1E-7C5E-5335-2B1B51BCF327}"/>
              </a:ext>
            </a:extLst>
          </p:cNvPr>
          <p:cNvPicPr>
            <a:picLocks noChangeAspect="1"/>
          </p:cNvPicPr>
          <p:nvPr/>
        </p:nvPicPr>
        <p:blipFill>
          <a:blip r:embed="rId2">
            <a:extLst>
              <a:ext uri="{28A0092B-C50C-407E-A947-70E740481C1C}">
                <a14:useLocalDpi xmlns:a14="http://schemas.microsoft.com/office/drawing/2010/main" val="0"/>
              </a:ext>
            </a:extLst>
          </a:blip>
          <a:srcRect t="2062" b="23161"/>
          <a:stretch/>
        </p:blipFill>
        <p:spPr>
          <a:xfrm>
            <a:off x="2873908" y="758838"/>
            <a:ext cx="6439588" cy="2413353"/>
          </a:xfrm>
          <a:prstGeom prst="rect">
            <a:avLst/>
          </a:prstGeom>
        </p:spPr>
      </p:pic>
      <p:sp>
        <p:nvSpPr>
          <p:cNvPr id="73"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607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2AEAF-31F8-1DF3-56F2-CFEA307CB955}"/>
              </a:ext>
            </a:extLst>
          </p:cNvPr>
          <p:cNvSpPr>
            <a:spLocks noGrp="1"/>
          </p:cNvSpPr>
          <p:nvPr>
            <p:ph type="title"/>
          </p:nvPr>
        </p:nvSpPr>
        <p:spPr>
          <a:xfrm>
            <a:off x="5297762" y="329184"/>
            <a:ext cx="6251110" cy="1783080"/>
          </a:xfrm>
        </p:spPr>
        <p:txBody>
          <a:bodyPr anchor="b">
            <a:normAutofit/>
          </a:bodyPr>
          <a:lstStyle/>
          <a:p>
            <a:r>
              <a:rPr lang="en-AU" sz="5400" dirty="0"/>
              <a:t>Final Note:</a:t>
            </a:r>
          </a:p>
        </p:txBody>
      </p:sp>
      <p:pic>
        <p:nvPicPr>
          <p:cNvPr id="5" name="Picture 4" descr="Wood human figure">
            <a:extLst>
              <a:ext uri="{FF2B5EF4-FFF2-40B4-BE49-F238E27FC236}">
                <a16:creationId xmlns:a16="http://schemas.microsoft.com/office/drawing/2014/main" id="{F825B8FC-75FB-EC98-F13F-D35AFE2DF714}"/>
              </a:ext>
            </a:extLst>
          </p:cNvPr>
          <p:cNvPicPr>
            <a:picLocks noChangeAspect="1"/>
          </p:cNvPicPr>
          <p:nvPr/>
        </p:nvPicPr>
        <p:blipFill>
          <a:blip r:embed="rId2"/>
          <a:srcRect l="2048" r="5262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B752F6-093C-961A-26C5-8F97370C67C5}"/>
              </a:ext>
            </a:extLst>
          </p:cNvPr>
          <p:cNvSpPr>
            <a:spLocks noGrp="1"/>
          </p:cNvSpPr>
          <p:nvPr>
            <p:ph idx="1"/>
          </p:nvPr>
        </p:nvSpPr>
        <p:spPr>
          <a:xfrm>
            <a:off x="5297762" y="2706624"/>
            <a:ext cx="6251110" cy="3483864"/>
          </a:xfrm>
        </p:spPr>
        <p:txBody>
          <a:bodyPr>
            <a:normAutofit/>
          </a:bodyPr>
          <a:lstStyle/>
          <a:p>
            <a:pPr marL="0" indent="0">
              <a:buNone/>
            </a:pPr>
            <a:r>
              <a:rPr lang="en-US" sz="1900" b="1" dirty="0"/>
              <a:t>Key Takeaway</a:t>
            </a:r>
            <a:r>
              <a:rPr lang="en-US" sz="1900" dirty="0"/>
              <a:t> </a:t>
            </a:r>
          </a:p>
          <a:p>
            <a:r>
              <a:rPr lang="en-US" sz="1900" dirty="0"/>
              <a:t>Choosing the right NDIS provider involves thorough research, understanding your own needs, evaluating qualifications, and ensuring the provider’s services align with your goals and budget. </a:t>
            </a:r>
          </a:p>
          <a:p>
            <a:r>
              <a:rPr lang="en-US" sz="1900" dirty="0"/>
              <a:t>Taking the time to make an informed choice will help you achieve better outcomes and make the most of your NDIS plan.</a:t>
            </a:r>
          </a:p>
          <a:p>
            <a:r>
              <a:rPr lang="en-US" sz="1900" dirty="0"/>
              <a:t>Monitoring your budget and working with your plan manager or support coordinator to ensure your needs are met and your budget is on track.</a:t>
            </a:r>
          </a:p>
          <a:p>
            <a:endParaRPr lang="en-US" sz="1900" dirty="0"/>
          </a:p>
          <a:p>
            <a:pPr marL="0" indent="0">
              <a:buNone/>
            </a:pPr>
            <a:endParaRPr lang="en-AU" sz="1900" dirty="0"/>
          </a:p>
        </p:txBody>
      </p:sp>
    </p:spTree>
    <p:extLst>
      <p:ext uri="{BB962C8B-B14F-4D97-AF65-F5344CB8AC3E}">
        <p14:creationId xmlns:p14="http://schemas.microsoft.com/office/powerpoint/2010/main" val="2614596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CCBDF10-ECED-C792-C36B-5D8206F58645}"/>
              </a:ext>
            </a:extLst>
          </p:cNvPr>
          <p:cNvSpPr>
            <a:spLocks noGrp="1"/>
          </p:cNvSpPr>
          <p:nvPr>
            <p:ph type="title"/>
          </p:nvPr>
        </p:nvSpPr>
        <p:spPr>
          <a:xfrm>
            <a:off x="838200" y="401221"/>
            <a:ext cx="10515600" cy="1348065"/>
          </a:xfrm>
        </p:spPr>
        <p:txBody>
          <a:bodyPr>
            <a:normAutofit/>
          </a:bodyPr>
          <a:lstStyle/>
          <a:p>
            <a:pPr algn="ctr"/>
            <a:r>
              <a:rPr lang="en-AU" sz="5400" dirty="0">
                <a:solidFill>
                  <a:srgbClr val="FFFFFF"/>
                </a:solidFill>
              </a:rPr>
              <a:t>Resource Information</a:t>
            </a:r>
          </a:p>
        </p:txBody>
      </p:sp>
      <p:sp>
        <p:nvSpPr>
          <p:cNvPr id="3" name="Content Placeholder 2">
            <a:extLst>
              <a:ext uri="{FF2B5EF4-FFF2-40B4-BE49-F238E27FC236}">
                <a16:creationId xmlns:a16="http://schemas.microsoft.com/office/drawing/2014/main" id="{E7C35E29-F665-504B-8DB5-842BD1DDB478}"/>
              </a:ext>
            </a:extLst>
          </p:cNvPr>
          <p:cNvSpPr>
            <a:spLocks noGrp="1"/>
          </p:cNvSpPr>
          <p:nvPr>
            <p:ph idx="1"/>
          </p:nvPr>
        </p:nvSpPr>
        <p:spPr>
          <a:xfrm>
            <a:off x="603308" y="2347414"/>
            <a:ext cx="11267114" cy="4208294"/>
          </a:xfrm>
        </p:spPr>
        <p:txBody>
          <a:bodyPr>
            <a:normAutofit lnSpcReduction="10000"/>
          </a:bodyPr>
          <a:lstStyle/>
          <a:p>
            <a:pPr marL="0" indent="0" algn="ctr">
              <a:buNone/>
            </a:pPr>
            <a:r>
              <a:rPr lang="en-AU" sz="1400" b="1" dirty="0">
                <a:hlinkClick r:id="rId2">
                  <a:extLst>
                    <a:ext uri="{A12FA001-AC4F-418D-AE19-62706E023703}">
                      <ahyp:hlinkClr xmlns:ahyp="http://schemas.microsoft.com/office/drawing/2018/hyperlinkcolor" val="tx"/>
                    </a:ext>
                  </a:extLst>
                </a:hlinkClick>
              </a:rPr>
              <a:t>Applying to NDIS</a:t>
            </a:r>
            <a:endParaRPr lang="en-AU" sz="1400" dirty="0">
              <a:hlinkClick r:id="rId2">
                <a:extLst>
                  <a:ext uri="{A12FA001-AC4F-418D-AE19-62706E023703}">
                    <ahyp:hlinkClr xmlns:ahyp="http://schemas.microsoft.com/office/drawing/2018/hyperlinkcolor" val="tx"/>
                  </a:ext>
                </a:extLst>
              </a:hlinkClick>
            </a:endParaRPr>
          </a:p>
          <a:p>
            <a:pPr algn="ctr"/>
            <a:r>
              <a:rPr lang="en-AU" sz="1400" dirty="0">
                <a:solidFill>
                  <a:schemeClr val="accent1"/>
                </a:solidFill>
                <a:hlinkClick r:id="rId2">
                  <a:extLst>
                    <a:ext uri="{A12FA001-AC4F-418D-AE19-62706E023703}">
                      <ahyp:hlinkClr xmlns:ahyp="http://schemas.microsoft.com/office/drawing/2018/hyperlinkcolor" val="tx"/>
                    </a:ext>
                  </a:extLst>
                </a:hlinkClick>
              </a:rPr>
              <a:t>https://www.ndis.gov.au/applying-access-ndis</a:t>
            </a:r>
            <a:endParaRPr lang="en-AU" sz="1400" dirty="0">
              <a:solidFill>
                <a:schemeClr val="accent1"/>
              </a:solidFill>
            </a:endParaRPr>
          </a:p>
          <a:p>
            <a:pPr marL="0" indent="0" algn="ctr">
              <a:buNone/>
            </a:pPr>
            <a:endParaRPr lang="en-AU" sz="1400" dirty="0"/>
          </a:p>
          <a:p>
            <a:pPr marL="0" indent="0" algn="ctr">
              <a:buNone/>
            </a:pPr>
            <a:r>
              <a:rPr lang="en-AU" sz="1400" b="1" u="sng" dirty="0"/>
              <a:t>Early Childhood </a:t>
            </a:r>
          </a:p>
          <a:p>
            <a:pPr algn="ctr"/>
            <a:r>
              <a:rPr lang="en-AU" sz="1400" dirty="0">
                <a:solidFill>
                  <a:schemeClr val="accent1"/>
                </a:solidFill>
                <a:hlinkClick r:id="rId3">
                  <a:extLst>
                    <a:ext uri="{A12FA001-AC4F-418D-AE19-62706E023703}">
                      <ahyp:hlinkClr xmlns:ahyp="http://schemas.microsoft.com/office/drawing/2018/hyperlinkcolor" val="tx"/>
                    </a:ext>
                  </a:extLst>
                </a:hlinkClick>
              </a:rPr>
              <a:t>https://www.ndis.gov.au/understanding/families-and-carers/early-childhood-approach-children-younger-9</a:t>
            </a:r>
            <a:endParaRPr lang="en-AU" sz="1400" dirty="0">
              <a:solidFill>
                <a:schemeClr val="accent1"/>
              </a:solidFill>
            </a:endParaRPr>
          </a:p>
          <a:p>
            <a:pPr algn="ctr"/>
            <a:r>
              <a:rPr lang="en-AU" sz="1400" u="sng"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https://ourguidelines.ndis.gov.au/early-childhood/early-connections</a:t>
            </a:r>
            <a:endParaRPr lang="en-AU" sz="1400" u="sng"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gn="ctr"/>
            <a:r>
              <a:rPr lang="en-AU" sz="1400" dirty="0">
                <a:solidFill>
                  <a:schemeClr val="accent1"/>
                </a:solidFill>
                <a:hlinkClick r:id="rId5">
                  <a:extLst>
                    <a:ext uri="{A12FA001-AC4F-418D-AE19-62706E023703}">
                      <ahyp:hlinkClr xmlns:ahyp="http://schemas.microsoft.com/office/drawing/2018/hyperlinkcolor" val="tx"/>
                    </a:ext>
                  </a:extLst>
                </a:hlinkClick>
              </a:rPr>
              <a:t>https://www.benevolent.org.au/services-and-programs/list-of-programs/ndis-early-childhood-approach-eca</a:t>
            </a:r>
            <a:endParaRPr lang="en-AU" sz="1400" dirty="0">
              <a:solidFill>
                <a:schemeClr val="accent1"/>
              </a:solidFill>
            </a:endParaRPr>
          </a:p>
          <a:p>
            <a:pPr algn="ctr"/>
            <a:endParaRPr lang="en-AU" sz="1400" dirty="0"/>
          </a:p>
          <a:p>
            <a:pPr marL="0" indent="0" algn="ctr">
              <a:buNone/>
            </a:pPr>
            <a:r>
              <a:rPr lang="en-AU" sz="1400" b="1" u="sng" dirty="0"/>
              <a:t>Eligibility </a:t>
            </a:r>
          </a:p>
          <a:p>
            <a:pPr algn="ctr"/>
            <a:r>
              <a:rPr lang="en-AU" sz="1400" dirty="0">
                <a:solidFill>
                  <a:schemeClr val="accent1"/>
                </a:solidFill>
                <a:hlinkClick r:id="rId6">
                  <a:extLst>
                    <a:ext uri="{A12FA001-AC4F-418D-AE19-62706E023703}">
                      <ahyp:hlinkClr xmlns:ahyp="http://schemas.microsoft.com/office/drawing/2018/hyperlinkcolor" val="tx"/>
                    </a:ext>
                  </a:extLst>
                </a:hlinkClick>
              </a:rPr>
              <a:t>https://www.ndis.gov.au/applying-access-ndis/am-i-eligible</a:t>
            </a:r>
            <a:endParaRPr lang="en-AU" sz="1400" dirty="0">
              <a:solidFill>
                <a:schemeClr val="accent1"/>
              </a:solidFill>
            </a:endParaRPr>
          </a:p>
          <a:p>
            <a:pPr algn="ctr"/>
            <a:endParaRPr lang="en-AU" sz="1400" dirty="0"/>
          </a:p>
          <a:p>
            <a:pPr marL="0" indent="0" algn="ctr">
              <a:buNone/>
            </a:pPr>
            <a:r>
              <a:rPr lang="en-AU" sz="1400" b="1" u="sng" kern="100" dirty="0">
                <a:effectLst/>
                <a:latin typeface="Aptos" panose="020B0004020202020204" pitchFamily="34" charset="0"/>
                <a:ea typeface="Aptos" panose="020B0004020202020204" pitchFamily="34" charset="0"/>
                <a:cs typeface="Times New Roman" panose="02020603050405020304" pitchFamily="18" charset="0"/>
              </a:rPr>
              <a:t>What </a:t>
            </a:r>
            <a:r>
              <a:rPr lang="en-AU" sz="1400" b="1" u="sng" kern="100" dirty="0">
                <a:latin typeface="Aptos" panose="020B0004020202020204" pitchFamily="34" charset="0"/>
                <a:ea typeface="Aptos" panose="020B0004020202020204" pitchFamily="34" charset="0"/>
                <a:cs typeface="Times New Roman" panose="02020603050405020304" pitchFamily="18" charset="0"/>
              </a:rPr>
              <a:t>d</a:t>
            </a:r>
            <a:r>
              <a:rPr lang="en-AU" sz="1400" b="1" u="sng" kern="100" dirty="0">
                <a:effectLst/>
                <a:latin typeface="Aptos" panose="020B0004020202020204" pitchFamily="34" charset="0"/>
                <a:ea typeface="Aptos" panose="020B0004020202020204" pitchFamily="34" charset="0"/>
                <a:cs typeface="Times New Roman" panose="02020603050405020304" pitchFamily="18" charset="0"/>
              </a:rPr>
              <a:t>isabilities are accepted</a:t>
            </a:r>
          </a:p>
          <a:p>
            <a:pPr algn="ctr"/>
            <a:r>
              <a:rPr lang="en-AU" sz="1400" u="sng"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https://ourguidelines.ndis.gov.au/home/becoming-participant/applying-ndis/list-b-conditions-are-likely-result-permanent-impairment</a:t>
            </a:r>
            <a:endParaRPr lang="en-AU"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gn="ctr"/>
            <a:r>
              <a:rPr lang="en-AU" sz="1400" u="sng"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https://ourguidelines.ndis.gov.au/home/becoming-participant/applying-ndis/list-conditions-are-likely-meet-disability-requirements</a:t>
            </a:r>
            <a:endParaRPr lang="en-AU"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gn="ctr"/>
            <a:endParaRPr lang="en-AU" sz="1400" dirty="0"/>
          </a:p>
        </p:txBody>
      </p:sp>
    </p:spTree>
    <p:extLst>
      <p:ext uri="{BB962C8B-B14F-4D97-AF65-F5344CB8AC3E}">
        <p14:creationId xmlns:p14="http://schemas.microsoft.com/office/powerpoint/2010/main" val="3260872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colorful leaves&#10;&#10;Description automatically generated">
            <a:extLst>
              <a:ext uri="{FF2B5EF4-FFF2-40B4-BE49-F238E27FC236}">
                <a16:creationId xmlns:a16="http://schemas.microsoft.com/office/drawing/2014/main" id="{346FB3A6-5EFA-F191-2F44-C03D0931A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81" y="914400"/>
            <a:ext cx="9937638" cy="4968819"/>
          </a:xfrm>
          <a:prstGeom prst="rect">
            <a:avLst/>
          </a:prstGeom>
        </p:spPr>
      </p:pic>
    </p:spTree>
    <p:extLst>
      <p:ext uri="{BB962C8B-B14F-4D97-AF65-F5344CB8AC3E}">
        <p14:creationId xmlns:p14="http://schemas.microsoft.com/office/powerpoint/2010/main" val="385312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C89DAC-2597-A794-351E-F32191D0AF7E}"/>
              </a:ext>
            </a:extLst>
          </p:cNvPr>
          <p:cNvSpPr>
            <a:spLocks noGrp="1"/>
          </p:cNvSpPr>
          <p:nvPr>
            <p:ph type="ctrTitle"/>
          </p:nvPr>
        </p:nvSpPr>
        <p:spPr>
          <a:xfrm>
            <a:off x="5297762" y="329184"/>
            <a:ext cx="6251110" cy="1783080"/>
          </a:xfrm>
        </p:spPr>
        <p:txBody>
          <a:bodyPr vert="horz" lIns="91440" tIns="45720" rIns="91440" bIns="45720" rtlCol="0" anchor="b">
            <a:normAutofit/>
          </a:bodyPr>
          <a:lstStyle/>
          <a:p>
            <a:pPr algn="l"/>
            <a:r>
              <a:rPr lang="en-US" sz="4400" b="1" dirty="0"/>
              <a:t>Eligibility Criteria for NDIS</a:t>
            </a:r>
          </a:p>
        </p:txBody>
      </p:sp>
      <p:pic>
        <p:nvPicPr>
          <p:cNvPr id="5" name="Picture 4" descr="Hand holding a pen shading number on a sheet">
            <a:extLst>
              <a:ext uri="{FF2B5EF4-FFF2-40B4-BE49-F238E27FC236}">
                <a16:creationId xmlns:a16="http://schemas.microsoft.com/office/drawing/2014/main" id="{CBC0BD08-D401-2C36-2035-5486E98E3229}"/>
              </a:ext>
            </a:extLst>
          </p:cNvPr>
          <p:cNvPicPr>
            <a:picLocks noChangeAspect="1"/>
          </p:cNvPicPr>
          <p:nvPr/>
        </p:nvPicPr>
        <p:blipFill>
          <a:blip r:embed="rId2"/>
          <a:srcRect l="50649" r="402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85FCCA-5905-B531-3A6C-9C2B769422F8}"/>
              </a:ext>
            </a:extLst>
          </p:cNvPr>
          <p:cNvSpPr>
            <a:spLocks noGrp="1"/>
          </p:cNvSpPr>
          <p:nvPr>
            <p:ph type="subTitle" idx="1"/>
          </p:nvPr>
        </p:nvSpPr>
        <p:spPr>
          <a:xfrm>
            <a:off x="5297762" y="2706624"/>
            <a:ext cx="6251110" cy="3483864"/>
          </a:xfrm>
        </p:spPr>
        <p:txBody>
          <a:bodyPr vert="horz" lIns="91440" tIns="45720" rIns="91440" bIns="45720" rtlCol="0">
            <a:normAutofit/>
          </a:bodyPr>
          <a:lstStyle/>
          <a:p>
            <a:pPr indent="-228600" algn="l">
              <a:buFont typeface="Arial" panose="020B0604020202020204" pitchFamily="34" charset="0"/>
              <a:buChar char="•"/>
            </a:pPr>
            <a:r>
              <a:rPr lang="en-US" sz="2200" b="1" i="0" dirty="0">
                <a:effectLst/>
              </a:rPr>
              <a:t>Age:</a:t>
            </a:r>
            <a:r>
              <a:rPr lang="en-US" sz="2200" b="0" i="0" dirty="0">
                <a:effectLst/>
              </a:rPr>
              <a:t> Must be under 65 years old.</a:t>
            </a:r>
          </a:p>
          <a:p>
            <a:pPr algn="l"/>
            <a:endParaRPr lang="en-US" sz="2200" b="0" i="0" dirty="0">
              <a:effectLst/>
            </a:endParaRPr>
          </a:p>
          <a:p>
            <a:pPr indent="-228600" algn="l">
              <a:buFont typeface="Arial" panose="020B0604020202020204" pitchFamily="34" charset="0"/>
              <a:buChar char="•"/>
            </a:pPr>
            <a:r>
              <a:rPr lang="en-US" sz="2200" b="1" i="0" dirty="0">
                <a:effectLst/>
              </a:rPr>
              <a:t>Residency:</a:t>
            </a:r>
            <a:r>
              <a:rPr lang="en-US" sz="2200" b="0" i="0" dirty="0">
                <a:effectLst/>
              </a:rPr>
              <a:t> Must be an Australian citizen, permanent resident, or hold a Protected Special Category Visa.</a:t>
            </a:r>
          </a:p>
          <a:p>
            <a:pPr algn="l"/>
            <a:endParaRPr lang="en-US" sz="2200" b="0" i="0" dirty="0">
              <a:effectLst/>
            </a:endParaRPr>
          </a:p>
          <a:p>
            <a:pPr indent="-228600" algn="l">
              <a:buFont typeface="Arial" panose="020B0604020202020204" pitchFamily="34" charset="0"/>
              <a:buChar char="•"/>
            </a:pPr>
            <a:r>
              <a:rPr lang="en-US" sz="2200" b="1" i="0" dirty="0">
                <a:effectLst/>
              </a:rPr>
              <a:t>Disability:</a:t>
            </a:r>
            <a:r>
              <a:rPr lang="en-US" sz="2200" b="0" i="0" dirty="0">
                <a:effectLst/>
              </a:rPr>
              <a:t> Must have a permanent and significant disability that affects your ability to take part in everyday activities.</a:t>
            </a:r>
          </a:p>
          <a:p>
            <a:pPr algn="l"/>
            <a:endParaRPr lang="en-US" sz="2200" b="1" i="0" dirty="0">
              <a:effectLst/>
              <a:highlight>
                <a:srgbClr val="F7F7F7"/>
              </a:highlight>
            </a:endParaRPr>
          </a:p>
          <a:p>
            <a:pPr indent="-228600" algn="l">
              <a:buFont typeface="Arial" panose="020B0604020202020204" pitchFamily="34" charset="0"/>
              <a:buChar char="•"/>
            </a:pPr>
            <a:endParaRPr lang="en-US" sz="2200" dirty="0"/>
          </a:p>
        </p:txBody>
      </p:sp>
    </p:spTree>
    <p:extLst>
      <p:ext uri="{BB962C8B-B14F-4D97-AF65-F5344CB8AC3E}">
        <p14:creationId xmlns:p14="http://schemas.microsoft.com/office/powerpoint/2010/main" val="1961595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420E7-7893-73CB-2E10-9A5640B478DD}"/>
              </a:ext>
            </a:extLst>
          </p:cNvPr>
          <p:cNvSpPr>
            <a:spLocks noGrp="1"/>
          </p:cNvSpPr>
          <p:nvPr>
            <p:ph type="title"/>
          </p:nvPr>
        </p:nvSpPr>
        <p:spPr>
          <a:xfrm>
            <a:off x="841248" y="548640"/>
            <a:ext cx="3600860" cy="5431536"/>
          </a:xfrm>
        </p:spPr>
        <p:txBody>
          <a:bodyPr>
            <a:normAutofit/>
          </a:bodyPr>
          <a:lstStyle/>
          <a:p>
            <a:pPr algn="ctr"/>
            <a:r>
              <a:rPr lang="en-AU" sz="5400" b="1" dirty="0"/>
              <a:t>Eligibility Check List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6B6713-8E6D-05A8-FAF5-19749FDE8181}"/>
              </a:ext>
            </a:extLst>
          </p:cNvPr>
          <p:cNvSpPr>
            <a:spLocks noGrp="1"/>
          </p:cNvSpPr>
          <p:nvPr>
            <p:ph idx="1"/>
          </p:nvPr>
        </p:nvSpPr>
        <p:spPr>
          <a:xfrm>
            <a:off x="5126418" y="552091"/>
            <a:ext cx="6224335" cy="5431536"/>
          </a:xfrm>
        </p:spPr>
        <p:txBody>
          <a:bodyPr anchor="ctr">
            <a:normAutofit/>
          </a:bodyPr>
          <a:lstStyle/>
          <a:p>
            <a:pPr marL="0" indent="0" algn="ctr">
              <a:buNone/>
            </a:pPr>
            <a:r>
              <a:rPr lang="en-US" sz="2400" b="1" i="0" dirty="0">
                <a:effectLst/>
                <a:latin typeface="Asap"/>
              </a:rPr>
              <a:t>You meet the disability requirements if the NDIS have evidence of all the following: </a:t>
            </a:r>
          </a:p>
          <a:p>
            <a:pPr marL="0" indent="0">
              <a:buNone/>
            </a:pPr>
            <a:endParaRPr lang="en-US" sz="2200" b="0" i="0" dirty="0">
              <a:effectLst/>
              <a:latin typeface="Asap"/>
            </a:endParaRPr>
          </a:p>
          <a:p>
            <a:r>
              <a:rPr lang="en-AU" sz="2200" dirty="0"/>
              <a:t>Your disability is caused by an impairment</a:t>
            </a:r>
          </a:p>
          <a:p>
            <a:pPr marL="0" indent="0">
              <a:buNone/>
            </a:pPr>
            <a:endParaRPr lang="en-AU" sz="2200" dirty="0"/>
          </a:p>
          <a:p>
            <a:r>
              <a:rPr lang="en-AU" sz="2200" dirty="0"/>
              <a:t>Your impairment is likely to be permanent</a:t>
            </a:r>
          </a:p>
          <a:p>
            <a:pPr marL="0" indent="0">
              <a:buNone/>
            </a:pPr>
            <a:endParaRPr lang="en-AU" sz="2200" dirty="0"/>
          </a:p>
          <a:p>
            <a:r>
              <a:rPr lang="en-AU" sz="2200" dirty="0"/>
              <a:t>Your permanent impairment substantially reduces your functional capacity to undertake the following activities: Movement, communicating, socialising, learning or self-care or self-management activities </a:t>
            </a:r>
          </a:p>
        </p:txBody>
      </p:sp>
    </p:spTree>
    <p:extLst>
      <p:ext uri="{BB962C8B-B14F-4D97-AF65-F5344CB8AC3E}">
        <p14:creationId xmlns:p14="http://schemas.microsoft.com/office/powerpoint/2010/main" val="1024233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75667-5C94-56E2-0D09-1BF9C9210891}"/>
              </a:ext>
            </a:extLst>
          </p:cNvPr>
          <p:cNvSpPr>
            <a:spLocks noGrp="1"/>
          </p:cNvSpPr>
          <p:nvPr>
            <p:ph type="title"/>
          </p:nvPr>
        </p:nvSpPr>
        <p:spPr>
          <a:xfrm>
            <a:off x="838200" y="365125"/>
            <a:ext cx="10515600" cy="1325563"/>
          </a:xfrm>
        </p:spPr>
        <p:txBody>
          <a:bodyPr>
            <a:normAutofit/>
          </a:bodyPr>
          <a:lstStyle/>
          <a:p>
            <a:pPr algn="ctr"/>
            <a:br>
              <a:rPr lang="en-AU" sz="2600" dirty="0"/>
            </a:br>
            <a:r>
              <a:rPr lang="en-AU" sz="2600" b="1" dirty="0"/>
              <a:t>WHAT IS AN IMPAIRMENT?</a:t>
            </a:r>
            <a:br>
              <a:rPr lang="en-AU" sz="2600" dirty="0"/>
            </a:br>
            <a:endParaRPr lang="en-AU" sz="2600" dirty="0"/>
          </a:p>
        </p:txBody>
      </p:sp>
      <p:sp>
        <p:nvSpPr>
          <p:cNvPr id="2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467441-892F-D8A8-A2FB-449391F5B874}"/>
              </a:ext>
            </a:extLst>
          </p:cNvPr>
          <p:cNvSpPr>
            <a:spLocks noGrp="1"/>
          </p:cNvSpPr>
          <p:nvPr>
            <p:ph idx="1"/>
          </p:nvPr>
        </p:nvSpPr>
        <p:spPr>
          <a:xfrm>
            <a:off x="838200" y="1929384"/>
            <a:ext cx="10515600" cy="4251960"/>
          </a:xfrm>
        </p:spPr>
        <p:txBody>
          <a:bodyPr>
            <a:normAutofit/>
          </a:bodyPr>
          <a:lstStyle/>
          <a:p>
            <a:pPr algn="ctr"/>
            <a:endParaRPr lang="en-US" sz="1100" b="0" i="0" dirty="0">
              <a:effectLst/>
              <a:highlight>
                <a:srgbClr val="FFFFFF"/>
              </a:highlight>
              <a:latin typeface="Asap"/>
            </a:endParaRPr>
          </a:p>
          <a:p>
            <a:pPr marL="0" indent="0" algn="ctr">
              <a:buNone/>
            </a:pPr>
            <a:r>
              <a:rPr lang="en-US" sz="1400" b="1" i="0" dirty="0">
                <a:effectLst/>
                <a:highlight>
                  <a:srgbClr val="FFFFFF"/>
                </a:highlight>
                <a:latin typeface="Asap"/>
              </a:rPr>
              <a:t>An impairment is a loss or significant change in at least one of:</a:t>
            </a:r>
          </a:p>
          <a:p>
            <a:pPr algn="ctr">
              <a:buFont typeface="Arial" panose="020B0604020202020204" pitchFamily="34" charset="0"/>
              <a:buChar char="•"/>
            </a:pPr>
            <a:r>
              <a:rPr lang="en-US" sz="1100" b="0" i="0" dirty="0">
                <a:effectLst/>
                <a:highlight>
                  <a:srgbClr val="FFFFFF"/>
                </a:highlight>
                <a:latin typeface="Asap"/>
              </a:rPr>
              <a:t>your body’s functions</a:t>
            </a:r>
          </a:p>
          <a:p>
            <a:pPr algn="ctr">
              <a:buFont typeface="Arial" panose="020B0604020202020204" pitchFamily="34" charset="0"/>
              <a:buChar char="•"/>
            </a:pPr>
            <a:r>
              <a:rPr lang="en-US" sz="1100" b="0" i="0" dirty="0">
                <a:effectLst/>
                <a:highlight>
                  <a:srgbClr val="FFFFFF"/>
                </a:highlight>
                <a:latin typeface="Asap"/>
              </a:rPr>
              <a:t>your body structure</a:t>
            </a:r>
          </a:p>
          <a:p>
            <a:pPr algn="ctr">
              <a:buFont typeface="Arial" panose="020B0604020202020204" pitchFamily="34" charset="0"/>
              <a:buChar char="•"/>
            </a:pPr>
            <a:r>
              <a:rPr lang="en-US" sz="1100" b="0" i="0" dirty="0">
                <a:effectLst/>
                <a:highlight>
                  <a:srgbClr val="FFFFFF"/>
                </a:highlight>
                <a:latin typeface="Asap"/>
              </a:rPr>
              <a:t>how you think and learn.</a:t>
            </a:r>
          </a:p>
          <a:p>
            <a:pPr marL="0" indent="0" algn="ctr">
              <a:buNone/>
            </a:pPr>
            <a:endParaRPr lang="en-US" sz="1100" b="0" i="0" dirty="0">
              <a:effectLst/>
              <a:highlight>
                <a:srgbClr val="FFFFFF"/>
              </a:highlight>
              <a:latin typeface="Asap"/>
            </a:endParaRPr>
          </a:p>
          <a:p>
            <a:pPr marL="0" indent="0" algn="ctr">
              <a:buNone/>
            </a:pPr>
            <a:r>
              <a:rPr lang="en-US" sz="1400" b="1" i="0" dirty="0">
                <a:effectLst/>
                <a:highlight>
                  <a:srgbClr val="FFFFFF"/>
                </a:highlight>
                <a:latin typeface="Asap"/>
              </a:rPr>
              <a:t>To meet the disability requirements, we must have evidence your disability is caused by at least one of the impairments below:</a:t>
            </a:r>
          </a:p>
          <a:p>
            <a:pPr algn="ctr">
              <a:buFont typeface="Arial" panose="020B0604020202020204" pitchFamily="34" charset="0"/>
              <a:buChar char="•"/>
            </a:pPr>
            <a:r>
              <a:rPr lang="en-US" sz="1100" dirty="0">
                <a:highlight>
                  <a:srgbClr val="FFFFFF"/>
                </a:highlight>
                <a:latin typeface="Asap"/>
              </a:rPr>
              <a:t>I</a:t>
            </a:r>
            <a:r>
              <a:rPr lang="en-US" sz="1100" b="0" i="0" dirty="0">
                <a:effectLst/>
                <a:highlight>
                  <a:srgbClr val="FFFFFF"/>
                </a:highlight>
                <a:latin typeface="Asap"/>
              </a:rPr>
              <a:t>ntellectual – such as how you speak and listen, read and write, solve problems, and process and remember information</a:t>
            </a:r>
          </a:p>
          <a:p>
            <a:pPr algn="ctr">
              <a:buFont typeface="Arial" panose="020B0604020202020204" pitchFamily="34" charset="0"/>
              <a:buChar char="•"/>
            </a:pPr>
            <a:r>
              <a:rPr lang="en-US" sz="1100" dirty="0">
                <a:highlight>
                  <a:srgbClr val="FFFFFF"/>
                </a:highlight>
                <a:latin typeface="Asap"/>
              </a:rPr>
              <a:t>C</a:t>
            </a:r>
            <a:r>
              <a:rPr lang="en-US" sz="1100" b="0" i="0" dirty="0">
                <a:effectLst/>
                <a:highlight>
                  <a:srgbClr val="FFFFFF"/>
                </a:highlight>
                <a:latin typeface="Asap"/>
              </a:rPr>
              <a:t>ognitive – such as how you think, learn new things, use judgment to make decisions, and pay attention</a:t>
            </a:r>
          </a:p>
          <a:p>
            <a:pPr algn="ctr">
              <a:buFont typeface="Arial" panose="020B0604020202020204" pitchFamily="34" charset="0"/>
              <a:buChar char="•"/>
            </a:pPr>
            <a:r>
              <a:rPr lang="en-US" sz="1100" dirty="0">
                <a:highlight>
                  <a:srgbClr val="FFFFFF"/>
                </a:highlight>
                <a:latin typeface="Asap"/>
              </a:rPr>
              <a:t>N</a:t>
            </a:r>
            <a:r>
              <a:rPr lang="en-US" sz="1100" b="0" i="0" dirty="0">
                <a:effectLst/>
                <a:highlight>
                  <a:srgbClr val="FFFFFF"/>
                </a:highlight>
                <a:latin typeface="Asap"/>
              </a:rPr>
              <a:t>eurological – such as how your body functions </a:t>
            </a:r>
          </a:p>
          <a:p>
            <a:pPr algn="ctr">
              <a:buFont typeface="Arial" panose="020B0604020202020204" pitchFamily="34" charset="0"/>
              <a:buChar char="•"/>
            </a:pPr>
            <a:r>
              <a:rPr lang="en-US" sz="1100" dirty="0">
                <a:highlight>
                  <a:srgbClr val="FFFFFF"/>
                </a:highlight>
                <a:latin typeface="Asap"/>
              </a:rPr>
              <a:t>S</a:t>
            </a:r>
            <a:r>
              <a:rPr lang="en-US" sz="1100" b="0" i="0" dirty="0">
                <a:effectLst/>
                <a:highlight>
                  <a:srgbClr val="FFFFFF"/>
                </a:highlight>
                <a:latin typeface="Asap"/>
              </a:rPr>
              <a:t>ensory – such as how you see or hear</a:t>
            </a:r>
          </a:p>
          <a:p>
            <a:pPr algn="ctr">
              <a:buFont typeface="Arial" panose="020B0604020202020204" pitchFamily="34" charset="0"/>
              <a:buChar char="•"/>
            </a:pPr>
            <a:r>
              <a:rPr lang="en-US" sz="1100" dirty="0">
                <a:highlight>
                  <a:srgbClr val="FFFFFF"/>
                </a:highlight>
                <a:latin typeface="Asap"/>
              </a:rPr>
              <a:t>P</a:t>
            </a:r>
            <a:r>
              <a:rPr lang="en-US" sz="1100" b="0" i="0" dirty="0">
                <a:effectLst/>
                <a:highlight>
                  <a:srgbClr val="FFFFFF"/>
                </a:highlight>
                <a:latin typeface="Asap"/>
              </a:rPr>
              <a:t>hysical – such as the ability to move parts of your body.</a:t>
            </a:r>
          </a:p>
          <a:p>
            <a:pPr algn="ctr"/>
            <a:r>
              <a:rPr lang="en-US" sz="1100" b="0" i="0" dirty="0">
                <a:effectLst/>
                <a:highlight>
                  <a:srgbClr val="FFFFFF"/>
                </a:highlight>
                <a:latin typeface="Asap"/>
              </a:rPr>
              <a:t>You may also be eligible for the NDIS if you have a psychosocial disability. This means you have reduced capacity to do daily life activities and tasks due to your mental health.</a:t>
            </a:r>
          </a:p>
          <a:p>
            <a:pPr algn="ctr"/>
            <a:r>
              <a:rPr lang="en-US" sz="1100" b="0" i="0" dirty="0">
                <a:effectLst/>
                <a:highlight>
                  <a:srgbClr val="FFFFFF"/>
                </a:highlight>
                <a:latin typeface="Asap"/>
              </a:rPr>
              <a:t>Your impairment will likely be permanent if your treating professional gives NDIS evidence that indicates there are no further treatments that could relieve or cure it.</a:t>
            </a:r>
            <a:endParaRPr lang="en-US" sz="1100" dirty="0">
              <a:highlight>
                <a:srgbClr val="FFFFFF"/>
              </a:highlight>
              <a:latin typeface="Asap"/>
            </a:endParaRPr>
          </a:p>
          <a:p>
            <a:pPr marL="0" indent="0" algn="ctr">
              <a:buNone/>
            </a:pPr>
            <a:endParaRPr lang="en-US" sz="1100" b="0" i="0" dirty="0">
              <a:effectLst/>
              <a:highlight>
                <a:srgbClr val="FFFFFF"/>
              </a:highlight>
              <a:latin typeface="Asap"/>
            </a:endParaRPr>
          </a:p>
          <a:p>
            <a:pPr algn="ctr"/>
            <a:endParaRPr lang="en-AU" sz="1100" dirty="0"/>
          </a:p>
        </p:txBody>
      </p:sp>
    </p:spTree>
    <p:extLst>
      <p:ext uri="{BB962C8B-B14F-4D97-AF65-F5344CB8AC3E}">
        <p14:creationId xmlns:p14="http://schemas.microsoft.com/office/powerpoint/2010/main" val="2308369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E36470-E052-765D-3A81-6BEF9D79E925}"/>
              </a:ext>
            </a:extLst>
          </p:cNvPr>
          <p:cNvSpPr>
            <a:spLocks noGrp="1"/>
          </p:cNvSpPr>
          <p:nvPr>
            <p:ph type="title"/>
          </p:nvPr>
        </p:nvSpPr>
        <p:spPr>
          <a:xfrm>
            <a:off x="5297762" y="329184"/>
            <a:ext cx="6251110" cy="1783080"/>
          </a:xfrm>
        </p:spPr>
        <p:txBody>
          <a:bodyPr anchor="b">
            <a:normAutofit/>
          </a:bodyPr>
          <a:lstStyle/>
          <a:p>
            <a:r>
              <a:rPr lang="en-AU" sz="3600" b="1" dirty="0"/>
              <a:t>Early Childhood Connections </a:t>
            </a:r>
          </a:p>
        </p:txBody>
      </p:sp>
      <p:pic>
        <p:nvPicPr>
          <p:cNvPr id="5" name="Picture 4" descr="Pins pinned on a white surface and connecting a black thread">
            <a:extLst>
              <a:ext uri="{FF2B5EF4-FFF2-40B4-BE49-F238E27FC236}">
                <a16:creationId xmlns:a16="http://schemas.microsoft.com/office/drawing/2014/main" id="{CBCCB48E-3854-EC56-0773-273BE3DD71D4}"/>
              </a:ext>
            </a:extLst>
          </p:cNvPr>
          <p:cNvPicPr>
            <a:picLocks noChangeAspect="1"/>
          </p:cNvPicPr>
          <p:nvPr/>
        </p:nvPicPr>
        <p:blipFill>
          <a:blip r:embed="rId2"/>
          <a:srcRect l="12376" r="4229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38D17E-8BA7-8BCF-AEA5-E4BBFE2E40A6}"/>
              </a:ext>
            </a:extLst>
          </p:cNvPr>
          <p:cNvSpPr>
            <a:spLocks noGrp="1"/>
          </p:cNvSpPr>
          <p:nvPr>
            <p:ph idx="1"/>
          </p:nvPr>
        </p:nvSpPr>
        <p:spPr>
          <a:xfrm>
            <a:off x="5297762" y="2706624"/>
            <a:ext cx="6251110" cy="3483864"/>
          </a:xfrm>
        </p:spPr>
        <p:txBody>
          <a:bodyPr>
            <a:noAutofit/>
          </a:bodyPr>
          <a:lstStyle/>
          <a:p>
            <a:r>
              <a:rPr lang="en-US" sz="1100" dirty="0"/>
              <a:t>Early connections are for children with delays in their development or with disability from ages 0 – 9 years. </a:t>
            </a:r>
          </a:p>
          <a:p>
            <a:r>
              <a:rPr lang="en-US" sz="1100" dirty="0"/>
              <a:t>Early connections can help you support your child’s development regardless of whether they’re eligible for the NDIS. </a:t>
            </a:r>
          </a:p>
          <a:p>
            <a:r>
              <a:rPr lang="en-US" sz="1100" b="0" i="0" dirty="0">
                <a:effectLst/>
                <a:highlight>
                  <a:srgbClr val="FFFFFF"/>
                </a:highlight>
                <a:latin typeface="Asap"/>
              </a:rPr>
              <a:t>To get early connections, you can </a:t>
            </a:r>
            <a:r>
              <a:rPr lang="en-US" sz="1100" b="0" i="0" strike="noStrike" dirty="0">
                <a:effectLst/>
                <a:highlight>
                  <a:srgbClr val="FFFFFF"/>
                </a:highlight>
                <a:latin typeface="Asap"/>
              </a:rPr>
              <a:t>contact an early childhood partner, </a:t>
            </a:r>
            <a:r>
              <a:rPr lang="en-US" sz="1100" b="0" i="0" dirty="0">
                <a:effectLst/>
                <a:highlight>
                  <a:srgbClr val="FFFFFF"/>
                </a:highlight>
                <a:latin typeface="Asap"/>
              </a:rPr>
              <a:t>but it is often best to first contact your GP, child health nurse, health service or early childhood educator. They are a good first point of contact if you have concerns about your child’s development and can refer you to an early childhood partner. The information in their referral will help the early childhood partner look at your child’s development and what support has been provided.</a:t>
            </a:r>
            <a:endParaRPr lang="en-US" sz="1100" dirty="0"/>
          </a:p>
          <a:p>
            <a:r>
              <a:rPr lang="en-US" sz="1100" dirty="0"/>
              <a:t>Early connections aim to build on your and your child’s strengths. They can help you support your child to develop the skills they need to take part in everyday activities. Supports and services are different for every child because they’re based on individual needs. If your child gets early connections, they might not need long term support funded by the NDIS in the future. </a:t>
            </a:r>
          </a:p>
          <a:p>
            <a:r>
              <a:rPr lang="en-US" sz="1100" b="0" i="0" dirty="0">
                <a:effectLst/>
                <a:highlight>
                  <a:srgbClr val="FFFFFF"/>
                </a:highlight>
                <a:latin typeface="Asap"/>
              </a:rPr>
              <a:t>Once you’ve made initial contact, or a referral has been made, an early childhood partner will contact you to discuss what to do next. They will help you find the right supports for you and your child. This may include a combination of services such as connections to:</a:t>
            </a:r>
          </a:p>
          <a:p>
            <a:pPr>
              <a:buFont typeface="Arial" panose="020B0604020202020204" pitchFamily="34" charset="0"/>
              <a:buChar char="•"/>
            </a:pPr>
            <a:r>
              <a:rPr lang="en-AU" sz="1100" b="0" i="0" dirty="0">
                <a:effectLst/>
                <a:latin typeface="VAGRoundedStd-Light"/>
              </a:rPr>
              <a:t>Every child is different, so families work with an Early Childhood Partner who identifies their individual needs and the support they need to live their best life and engage in everyday activities. Partners connect families to local services like playgroups, day care centres and child health and development programs. Early Childhood Partners can help children and their families with long term support needs to apply for support via the NDIS and develop an ECA plan. </a:t>
            </a:r>
          </a:p>
        </p:txBody>
      </p:sp>
    </p:spTree>
    <p:extLst>
      <p:ext uri="{BB962C8B-B14F-4D97-AF65-F5344CB8AC3E}">
        <p14:creationId xmlns:p14="http://schemas.microsoft.com/office/powerpoint/2010/main" val="221300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AE69C2-54D7-45ED-785A-58F1DF1F015C}"/>
              </a:ext>
            </a:extLst>
          </p:cNvPr>
          <p:cNvSpPr>
            <a:spLocks noGrp="1"/>
          </p:cNvSpPr>
          <p:nvPr>
            <p:ph type="title"/>
          </p:nvPr>
        </p:nvSpPr>
        <p:spPr>
          <a:xfrm>
            <a:off x="838200" y="365125"/>
            <a:ext cx="10515600" cy="1325563"/>
          </a:xfrm>
        </p:spPr>
        <p:txBody>
          <a:bodyPr>
            <a:normAutofit/>
          </a:bodyPr>
          <a:lstStyle/>
          <a:p>
            <a:r>
              <a:rPr lang="en-AU" sz="5400"/>
              <a:t>How to access the NDIS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7BCCF361-762B-360E-D7A9-CAE53A822771}"/>
              </a:ext>
            </a:extLst>
          </p:cNvPr>
          <p:cNvGraphicFramePr>
            <a:graphicFrameLocks noGrp="1"/>
          </p:cNvGraphicFramePr>
          <p:nvPr>
            <p:ph idx="1"/>
            <p:extLst>
              <p:ext uri="{D42A27DB-BD31-4B8C-83A1-F6EECF244321}">
                <p14:modId xmlns:p14="http://schemas.microsoft.com/office/powerpoint/2010/main" val="301414506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2132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6C1FC9-8581-9880-AEBA-80FB6322E342}"/>
              </a:ext>
            </a:extLst>
          </p:cNvPr>
          <p:cNvSpPr>
            <a:spLocks noGrp="1"/>
          </p:cNvSpPr>
          <p:nvPr>
            <p:ph type="title"/>
          </p:nvPr>
        </p:nvSpPr>
        <p:spPr>
          <a:xfrm>
            <a:off x="838200" y="365125"/>
            <a:ext cx="10515600" cy="1325563"/>
          </a:xfrm>
        </p:spPr>
        <p:txBody>
          <a:bodyPr>
            <a:normAutofit/>
          </a:bodyPr>
          <a:lstStyle/>
          <a:p>
            <a:r>
              <a:rPr lang="en-AU" sz="5400" b="1"/>
              <a:t>Tips for a successful application</a:t>
            </a:r>
          </a:p>
        </p:txBody>
      </p:sp>
      <p:sp>
        <p:nvSpPr>
          <p:cNvPr id="16"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CCC84FB-D91C-0677-E618-963638C39DE0}"/>
              </a:ext>
            </a:extLst>
          </p:cNvPr>
          <p:cNvGraphicFramePr>
            <a:graphicFrameLocks noGrp="1"/>
          </p:cNvGraphicFramePr>
          <p:nvPr>
            <p:ph idx="1"/>
            <p:extLst>
              <p:ext uri="{D42A27DB-BD31-4B8C-83A1-F6EECF244321}">
                <p14:modId xmlns:p14="http://schemas.microsoft.com/office/powerpoint/2010/main" val="79277541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3797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1A82E-DAD5-187A-CC56-B1FC8CD05BAA}"/>
              </a:ext>
            </a:extLst>
          </p:cNvPr>
          <p:cNvSpPr>
            <a:spLocks noGrp="1"/>
          </p:cNvSpPr>
          <p:nvPr>
            <p:ph type="title"/>
          </p:nvPr>
        </p:nvSpPr>
        <p:spPr>
          <a:xfrm>
            <a:off x="838200" y="365125"/>
            <a:ext cx="10515600" cy="1325563"/>
          </a:xfrm>
        </p:spPr>
        <p:txBody>
          <a:bodyPr>
            <a:normAutofit/>
          </a:bodyPr>
          <a:lstStyle/>
          <a:p>
            <a:r>
              <a:rPr lang="en-AU" sz="5400" b="1" dirty="0"/>
              <a:t>Safeguarding Your Plan</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D305088-AA0F-8CBD-097D-97DF7117839F}"/>
              </a:ext>
            </a:extLst>
          </p:cNvPr>
          <p:cNvGraphicFramePr>
            <a:graphicFrameLocks noGrp="1"/>
          </p:cNvGraphicFramePr>
          <p:nvPr>
            <p:ph idx="1"/>
            <p:extLst>
              <p:ext uri="{D42A27DB-BD31-4B8C-83A1-F6EECF244321}">
                <p14:modId xmlns:p14="http://schemas.microsoft.com/office/powerpoint/2010/main" val="3839437361"/>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9783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CD88AD-E5C6-DF8B-D067-7686F771B4FB}"/>
              </a:ext>
            </a:extLst>
          </p:cNvPr>
          <p:cNvSpPr>
            <a:spLocks noGrp="1"/>
          </p:cNvSpPr>
          <p:nvPr>
            <p:ph type="title"/>
          </p:nvPr>
        </p:nvSpPr>
        <p:spPr>
          <a:xfrm>
            <a:off x="838200" y="365125"/>
            <a:ext cx="10515600" cy="1325563"/>
          </a:xfrm>
        </p:spPr>
        <p:txBody>
          <a:bodyPr>
            <a:normAutofit/>
          </a:bodyPr>
          <a:lstStyle/>
          <a:p>
            <a:r>
              <a:rPr lang="en-AU" sz="5400" b="1" dirty="0"/>
              <a:t>How to choose the right providers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E8CE24-CA94-07AD-2168-5DAB73EDFAE5}"/>
              </a:ext>
            </a:extLst>
          </p:cNvPr>
          <p:cNvSpPr>
            <a:spLocks noGrp="1"/>
          </p:cNvSpPr>
          <p:nvPr>
            <p:ph idx="1"/>
          </p:nvPr>
        </p:nvSpPr>
        <p:spPr>
          <a:xfrm>
            <a:off x="838200" y="1929384"/>
            <a:ext cx="10515600" cy="4251960"/>
          </a:xfrm>
        </p:spPr>
        <p:txBody>
          <a:bodyPr>
            <a:normAutofit/>
          </a:bodyPr>
          <a:lstStyle/>
          <a:p>
            <a:pPr marL="0" indent="0">
              <a:buNone/>
            </a:pPr>
            <a:r>
              <a:rPr lang="en-US" b="1" dirty="0"/>
              <a:t>Understand Your Needs and Goals</a:t>
            </a:r>
          </a:p>
          <a:p>
            <a:pPr marL="0" indent="0">
              <a:buNone/>
            </a:pPr>
            <a:endParaRPr lang="en-US" b="1" dirty="0"/>
          </a:p>
          <a:p>
            <a:pPr>
              <a:buFont typeface="Arial" panose="020B0604020202020204" pitchFamily="34" charset="0"/>
              <a:buChar char="•"/>
            </a:pPr>
            <a:r>
              <a:rPr lang="en-US" sz="2200" dirty="0"/>
              <a:t>Attain what your needs are. What do you wish to achieve?</a:t>
            </a:r>
          </a:p>
          <a:p>
            <a:pPr>
              <a:buFont typeface="Arial" panose="020B0604020202020204" pitchFamily="34" charset="0"/>
              <a:buChar char="•"/>
            </a:pPr>
            <a:r>
              <a:rPr lang="en-US" sz="2200" dirty="0"/>
              <a:t>Create a List of Requirements: what support are you looking for?</a:t>
            </a:r>
          </a:p>
          <a:p>
            <a:pPr>
              <a:buFont typeface="Arial" panose="020B0604020202020204" pitchFamily="34" charset="0"/>
              <a:buChar char="•"/>
            </a:pPr>
            <a:r>
              <a:rPr lang="en-US" sz="2200" dirty="0"/>
              <a:t>Read Reviews and Ratings: Evaluate Provider Qualifications and Experience.</a:t>
            </a:r>
          </a:p>
          <a:p>
            <a:pPr>
              <a:buFont typeface="Arial" panose="020B0604020202020204" pitchFamily="34" charset="0"/>
              <a:buChar char="•"/>
            </a:pPr>
            <a:r>
              <a:rPr lang="en-US" sz="2200" dirty="0"/>
              <a:t>Experience with NDIS: Have they worked in the industry understand rules</a:t>
            </a:r>
          </a:p>
          <a:p>
            <a:pPr>
              <a:buFont typeface="Arial" panose="020B0604020202020204" pitchFamily="34" charset="0"/>
              <a:buChar char="•"/>
            </a:pPr>
            <a:r>
              <a:rPr lang="en-US" sz="2200" dirty="0"/>
              <a:t>Initial Consultation – Book meet and greet</a:t>
            </a:r>
          </a:p>
          <a:p>
            <a:pPr marL="742950" lvl="1" indent="-285750">
              <a:buFont typeface="Arial" panose="020B0604020202020204" pitchFamily="34" charset="0"/>
              <a:buChar char="•"/>
            </a:pPr>
            <a:endParaRPr lang="en-US" sz="2200" dirty="0"/>
          </a:p>
          <a:p>
            <a:endParaRPr lang="en-AU" sz="2200" dirty="0"/>
          </a:p>
        </p:txBody>
      </p:sp>
    </p:spTree>
    <p:extLst>
      <p:ext uri="{BB962C8B-B14F-4D97-AF65-F5344CB8AC3E}">
        <p14:creationId xmlns:p14="http://schemas.microsoft.com/office/powerpoint/2010/main" val="2799422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163</TotalTime>
  <Words>1131</Words>
  <Application>Microsoft Macintosh PowerPoint</Application>
  <PresentationFormat>Widescreen</PresentationFormat>
  <Paragraphs>95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Asap</vt:lpstr>
      <vt:lpstr>Calibri</vt:lpstr>
      <vt:lpstr>Calibri Light</vt:lpstr>
      <vt:lpstr>VAGRoundedStd-Light</vt:lpstr>
      <vt:lpstr>Office 2013 - 2022 Theme</vt:lpstr>
      <vt:lpstr>How to Access the NDIS</vt:lpstr>
      <vt:lpstr>Eligibility Criteria for NDIS</vt:lpstr>
      <vt:lpstr>Eligibility Check List</vt:lpstr>
      <vt:lpstr> WHAT IS AN IMPAIRMENT? </vt:lpstr>
      <vt:lpstr>Early Childhood Connections </vt:lpstr>
      <vt:lpstr>How to access the NDIS</vt:lpstr>
      <vt:lpstr>Tips for a successful application</vt:lpstr>
      <vt:lpstr>Safeguarding Your Plan</vt:lpstr>
      <vt:lpstr>How to choose the right providers</vt:lpstr>
      <vt:lpstr>Final Note:</vt:lpstr>
      <vt:lpstr>Resource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access the NDIS</dc:title>
  <dc:creator>Jillian Luman</dc:creator>
  <cp:lastModifiedBy>Shelley Davie</cp:lastModifiedBy>
  <cp:revision>7</cp:revision>
  <dcterms:created xsi:type="dcterms:W3CDTF">2024-09-08T05:47:41Z</dcterms:created>
  <dcterms:modified xsi:type="dcterms:W3CDTF">2024-09-10T00:13:39Z</dcterms:modified>
</cp:coreProperties>
</file>